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embeddings/oleObject5.bin" ContentType="application/vnd.openxmlformats-officedocument.oleObject"/>
  <Override PartName="/ppt/charts/chart3.xml" ContentType="application/vnd.openxmlformats-officedocument.drawingml.chart+xml"/>
  <Override PartName="/ppt/embeddings/oleObject6.bin" ContentType="application/vnd.openxmlformats-officedocument.oleObject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7"/>
  </p:notesMasterIdLst>
  <p:handoutMasterIdLst>
    <p:handoutMasterId r:id="rId38"/>
  </p:handoutMasterIdLst>
  <p:sldIdLst>
    <p:sldId id="256" r:id="rId2"/>
    <p:sldId id="354" r:id="rId3"/>
    <p:sldId id="353" r:id="rId4"/>
    <p:sldId id="359" r:id="rId5"/>
    <p:sldId id="368" r:id="rId6"/>
    <p:sldId id="332" r:id="rId7"/>
    <p:sldId id="417" r:id="rId8"/>
    <p:sldId id="418" r:id="rId9"/>
    <p:sldId id="361" r:id="rId10"/>
    <p:sldId id="367" r:id="rId11"/>
    <p:sldId id="356" r:id="rId12"/>
    <p:sldId id="380" r:id="rId13"/>
    <p:sldId id="398" r:id="rId14"/>
    <p:sldId id="335" r:id="rId15"/>
    <p:sldId id="309" r:id="rId16"/>
    <p:sldId id="310" r:id="rId17"/>
    <p:sldId id="311" r:id="rId18"/>
    <p:sldId id="314" r:id="rId19"/>
    <p:sldId id="419" r:id="rId20"/>
    <p:sldId id="410" r:id="rId21"/>
    <p:sldId id="411" r:id="rId22"/>
    <p:sldId id="412" r:id="rId23"/>
    <p:sldId id="401" r:id="rId24"/>
    <p:sldId id="413" r:id="rId25"/>
    <p:sldId id="316" r:id="rId26"/>
    <p:sldId id="415" r:id="rId27"/>
    <p:sldId id="408" r:id="rId28"/>
    <p:sldId id="346" r:id="rId29"/>
    <p:sldId id="382" r:id="rId30"/>
    <p:sldId id="414" r:id="rId31"/>
    <p:sldId id="400" r:id="rId32"/>
    <p:sldId id="389" r:id="rId33"/>
    <p:sldId id="344" r:id="rId34"/>
    <p:sldId id="403" r:id="rId35"/>
    <p:sldId id="406" r:id="rId36"/>
  </p:sldIdLst>
  <p:sldSz cx="9144000" cy="6858000" type="screen4x3"/>
  <p:notesSz cx="9309100" cy="6954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F35"/>
    <a:srgbClr val="002A5C"/>
    <a:srgbClr val="228940"/>
    <a:srgbClr val="F80403"/>
    <a:srgbClr val="7DBA8F"/>
    <a:srgbClr val="5B9BD5"/>
    <a:srgbClr val="D2DEEF"/>
    <a:srgbClr val="EAEFF7"/>
    <a:srgbClr val="06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9761" autoAdjust="0"/>
  </p:normalViewPr>
  <p:slideViewPr>
    <p:cSldViewPr>
      <p:cViewPr varScale="1">
        <p:scale>
          <a:sx n="103" d="100"/>
          <a:sy n="103" d="100"/>
        </p:scale>
        <p:origin x="-9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-2928"/>
    </p:cViewPr>
  </p:sorterViewPr>
  <p:notesViewPr>
    <p:cSldViewPr>
      <p:cViewPr varScale="1">
        <p:scale>
          <a:sx n="113" d="100"/>
          <a:sy n="113" d="100"/>
        </p:scale>
        <p:origin x="23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-file01\sd$\LTKC\LTKC%20Directory\Evaluations%20&amp;%20Attendance\201805\ElevatePlus%20-%20Coaching%20and%20Mentoring%20-%20Evalu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800" baseline="0" dirty="0"/>
              <a:t>Enhancing Onboarding through Mentoring and </a:t>
            </a:r>
            <a:r>
              <a:rPr lang="en-US" sz="1800" baseline="0" dirty="0" smtClean="0"/>
              <a:t>Coaching</a:t>
            </a:r>
            <a:endParaRPr lang="en-US" sz="1800" baseline="0" dirty="0"/>
          </a:p>
        </c:rich>
      </c:tx>
      <c:layout>
        <c:manualLayout>
          <c:xMode val="edge"/>
          <c:yMode val="edge"/>
          <c:x val="0.155218226587656"/>
          <c:y val="0.0043487714720591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Worksheet!$B$2</c:f>
              <c:strCache>
                <c:ptCount val="1"/>
                <c:pt idx="0">
                  <c:v>Excellent</c:v>
                </c:pt>
              </c:strCache>
            </c:strRef>
          </c:tx>
          <c:invertIfNegative val="0"/>
          <c:cat>
            <c:strRef>
              <c:f>Worksheet!$A$3:$A$7</c:f>
              <c:strCache>
                <c:ptCount val="5"/>
                <c:pt idx="0">
                  <c:v>Overall Content</c:v>
                </c:pt>
                <c:pt idx="1">
                  <c:v>Learning Activities</c:v>
                </c:pt>
                <c:pt idx="2">
                  <c:v>Schedule</c:v>
                </c:pt>
                <c:pt idx="3">
                  <c:v>Facilities</c:v>
                </c:pt>
                <c:pt idx="4">
                  <c:v>Trainer</c:v>
                </c:pt>
              </c:strCache>
            </c:strRef>
          </c:cat>
          <c:val>
            <c:numRef>
              <c:f>Worksheet!$B$3:$B$7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5.0</c:v>
                </c:pt>
                <c:pt idx="4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B0-4EA9-84D0-333653F93C0E}"/>
            </c:ext>
          </c:extLst>
        </c:ser>
        <c:ser>
          <c:idx val="1"/>
          <c:order val="1"/>
          <c:tx>
            <c:strRef>
              <c:f>Worksheet!$C$2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Worksheet!$A$3:$A$7</c:f>
              <c:strCache>
                <c:ptCount val="5"/>
                <c:pt idx="0">
                  <c:v>Overall Content</c:v>
                </c:pt>
                <c:pt idx="1">
                  <c:v>Learning Activities</c:v>
                </c:pt>
                <c:pt idx="2">
                  <c:v>Schedule</c:v>
                </c:pt>
                <c:pt idx="3">
                  <c:v>Facilities</c:v>
                </c:pt>
                <c:pt idx="4">
                  <c:v>Trainer</c:v>
                </c:pt>
              </c:strCache>
            </c:strRef>
          </c:cat>
          <c:val>
            <c:numRef>
              <c:f>Worksheet!$C$3:$C$7</c:f>
              <c:numCache>
                <c:formatCode>General</c:formatCode>
                <c:ptCount val="5"/>
                <c:pt idx="0">
                  <c:v>7.0</c:v>
                </c:pt>
                <c:pt idx="1">
                  <c:v>3.0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B0-4EA9-84D0-333653F93C0E}"/>
            </c:ext>
          </c:extLst>
        </c:ser>
        <c:ser>
          <c:idx val="2"/>
          <c:order val="2"/>
          <c:tx>
            <c:strRef>
              <c:f>Worksheet!$D$2</c:f>
              <c:strCache>
                <c:ptCount val="1"/>
                <c:pt idx="0">
                  <c:v>Good</c:v>
                </c:pt>
              </c:strCache>
            </c:strRef>
          </c:tx>
          <c:invertIfNegative val="0"/>
          <c:cat>
            <c:strRef>
              <c:f>Worksheet!$A$3:$A$7</c:f>
              <c:strCache>
                <c:ptCount val="5"/>
                <c:pt idx="0">
                  <c:v>Overall Content</c:v>
                </c:pt>
                <c:pt idx="1">
                  <c:v>Learning Activities</c:v>
                </c:pt>
                <c:pt idx="2">
                  <c:v>Schedule</c:v>
                </c:pt>
                <c:pt idx="3">
                  <c:v>Facilities</c:v>
                </c:pt>
                <c:pt idx="4">
                  <c:v>Trainer</c:v>
                </c:pt>
              </c:strCache>
            </c:strRef>
          </c:cat>
          <c:val>
            <c:numRef>
              <c:f>Worksheet!$D$3:$D$7</c:f>
              <c:numCache>
                <c:formatCode>General</c:formatCode>
                <c:ptCount val="5"/>
                <c:pt idx="1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B0-4EA9-84D0-333653F93C0E}"/>
            </c:ext>
          </c:extLst>
        </c:ser>
        <c:ser>
          <c:idx val="3"/>
          <c:order val="3"/>
          <c:tx>
            <c:strRef>
              <c:f>Worksheet!$E$2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Worksheet!$A$3:$A$7</c:f>
              <c:strCache>
                <c:ptCount val="5"/>
                <c:pt idx="0">
                  <c:v>Overall Content</c:v>
                </c:pt>
                <c:pt idx="1">
                  <c:v>Learning Activities</c:v>
                </c:pt>
                <c:pt idx="2">
                  <c:v>Schedule</c:v>
                </c:pt>
                <c:pt idx="3">
                  <c:v>Facilities</c:v>
                </c:pt>
                <c:pt idx="4">
                  <c:v>Trainer</c:v>
                </c:pt>
              </c:strCache>
            </c:strRef>
          </c:cat>
          <c:val>
            <c:numRef>
              <c:f>Worksheet!$E$3:$E$7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B0-4EA9-84D0-333653F93C0E}"/>
            </c:ext>
          </c:extLst>
        </c:ser>
        <c:ser>
          <c:idx val="4"/>
          <c:order val="4"/>
          <c:tx>
            <c:strRef>
              <c:f>Worksheet!$F$2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Worksheet!$A$3:$A$7</c:f>
              <c:strCache>
                <c:ptCount val="5"/>
                <c:pt idx="0">
                  <c:v>Overall Content</c:v>
                </c:pt>
                <c:pt idx="1">
                  <c:v>Learning Activities</c:v>
                </c:pt>
                <c:pt idx="2">
                  <c:v>Schedule</c:v>
                </c:pt>
                <c:pt idx="3">
                  <c:v>Facilities</c:v>
                </c:pt>
                <c:pt idx="4">
                  <c:v>Trainer</c:v>
                </c:pt>
              </c:strCache>
            </c:strRef>
          </c:cat>
          <c:val>
            <c:numRef>
              <c:f>Worksheet!$F$3:$F$7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B0-4EA9-84D0-333653F93C0E}"/>
            </c:ext>
          </c:extLst>
        </c:ser>
        <c:ser>
          <c:idx val="5"/>
          <c:order val="5"/>
          <c:tx>
            <c:strRef>
              <c:f>Worksheet!$G$2</c:f>
              <c:strCache>
                <c:ptCount val="1"/>
                <c:pt idx="0">
                  <c:v>Very Poor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Worksheet!$A$3:$A$7</c:f>
              <c:strCache>
                <c:ptCount val="5"/>
                <c:pt idx="0">
                  <c:v>Overall Content</c:v>
                </c:pt>
                <c:pt idx="1">
                  <c:v>Learning Activities</c:v>
                </c:pt>
                <c:pt idx="2">
                  <c:v>Schedule</c:v>
                </c:pt>
                <c:pt idx="3">
                  <c:v>Facilities</c:v>
                </c:pt>
                <c:pt idx="4">
                  <c:v>Trainer</c:v>
                </c:pt>
              </c:strCache>
            </c:strRef>
          </c:cat>
          <c:val>
            <c:numRef>
              <c:f>Worksheet!$G$3:$G$7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5B0-4EA9-84D0-333653F93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550616"/>
        <c:axId val="2131547224"/>
      </c:barChart>
      <c:catAx>
        <c:axId val="209255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131547224"/>
        <c:crosses val="autoZero"/>
        <c:auto val="1"/>
        <c:lblAlgn val="ctr"/>
        <c:lblOffset val="100"/>
        <c:noMultiLvlLbl val="0"/>
      </c:catAx>
      <c:valAx>
        <c:axId val="2131547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92550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 smtClean="0">
                <a:solidFill>
                  <a:schemeClr val="tx1"/>
                </a:solidFill>
              </a:rPr>
              <a:t>Elevate Plus </a:t>
            </a:r>
            <a:r>
              <a:rPr lang="en-US" sz="1800" b="1" baseline="0" dirty="0">
                <a:solidFill>
                  <a:schemeClr val="tx1"/>
                </a:solidFill>
              </a:rPr>
              <a:t>Graduation Rate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74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305556146697879"/>
          <c:y val="0.171712819605414"/>
          <c:w val="0.938888888888889"/>
          <c:h val="0.671457786526684"/>
        </c:manualLayout>
      </c:layout>
      <c:pie3DChart>
        <c:varyColors val="1"/>
        <c:ser>
          <c:idx val="1"/>
          <c:order val="0"/>
          <c:tx>
            <c:strRef>
              <c:f>'[Comprehensive Cohort tracking sheet 2 (004).xlsx]Reports'!$A$2</c:f>
              <c:strCache>
                <c:ptCount val="1"/>
                <c:pt idx="0">
                  <c:v>EP Grad Rate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01-44F2-9E22-7D7FD19378D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0247747747747748"/>
                  <c:y val="0.02247191011235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201-44F2-9E22-7D7FD19378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38868578927634"/>
                  <c:y val="0.002207987874453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2B8-403C-9A98-C48E43CD6D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244235095613059"/>
                  <c:y val="-0.02355533479821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D5A-43AC-8ACA-A40BA48372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0297619047619037"/>
                  <c:y val="-0.01245330742513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5A-43AC-8ACA-A40BA48372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'[Comprehensive Cohort tracking sheet 2 (004).xlsx]Reports'!$B$1:$F$1</c:f>
              <c:strCache>
                <c:ptCount val="4"/>
                <c:pt idx="0">
                  <c:v>Graduated</c:v>
                </c:pt>
                <c:pt idx="1">
                  <c:v>Left for Work</c:v>
                </c:pt>
                <c:pt idx="2">
                  <c:v>Dropped Out</c:v>
                </c:pt>
                <c:pt idx="3">
                  <c:v>Other</c:v>
                </c:pt>
              </c:strCache>
              <c:extLst/>
            </c:strRef>
          </c:cat>
          <c:val>
            <c:numRef>
              <c:f>'[Comprehensive Cohort tracking sheet 2 (004).xlsx]Reports'!$B$2:$F$2</c:f>
              <c:numCache>
                <c:formatCode>General</c:formatCode>
                <c:ptCount val="4"/>
                <c:pt idx="0">
                  <c:v>115.0</c:v>
                </c:pt>
                <c:pt idx="1">
                  <c:v>5.0</c:v>
                </c:pt>
                <c:pt idx="2">
                  <c:v>12.0</c:v>
                </c:pt>
                <c:pt idx="3">
                  <c:v>3.0</c:v>
                </c:pt>
              </c:numCache>
              <c:extLst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201-44F2-9E22-7D7FD1937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5"/>
          <c:y val="0.842622906262041"/>
          <c:w val="0.9"/>
          <c:h val="0.137071919222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'[Comprehensive Cohort tracking sheet 2 (004).xlsx]Reports'!$A$5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1-4AFB-8D58-AF7BC2FB25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1-4AFB-8D58-AF7BC2FB254B}"/>
              </c:ext>
            </c:extLst>
          </c:dPt>
          <c:dPt>
            <c:idx val="2"/>
            <c:bubble3D val="0"/>
            <c:spPr>
              <a:solidFill>
                <a:srgbClr val="22894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C5C-41BE-916A-EE6F5F6AFD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0" cap="rnd" cmpd="sng">
                <a:noFill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'[Comprehensive Cohort tracking sheet 2 (004).xlsx]Reports'!$E$4:$AA$4</c:f>
              <c:strCache>
                <c:ptCount val="6"/>
                <c:pt idx="0">
                  <c:v>Employed full-time</c:v>
                </c:pt>
                <c:pt idx="1">
                  <c:v>Employed part-time</c:v>
                </c:pt>
                <c:pt idx="2">
                  <c:v>Other Positive Outcomes</c:v>
                </c:pt>
                <c:pt idx="3">
                  <c:v>Unable to work</c:v>
                </c:pt>
                <c:pt idx="4">
                  <c:v>Unemployed</c:v>
                </c:pt>
                <c:pt idx="5">
                  <c:v>Unknown</c:v>
                </c:pt>
              </c:strCache>
              <c:extLst/>
            </c:strRef>
          </c:cat>
          <c:val>
            <c:numRef>
              <c:f>'[Comprehensive Cohort tracking sheet 2 (004).xlsx]Reports'!$E$5:$AA$5</c:f>
              <c:numCache>
                <c:formatCode>General</c:formatCode>
                <c:ptCount val="6"/>
                <c:pt idx="0">
                  <c:v>36.0</c:v>
                </c:pt>
                <c:pt idx="1">
                  <c:v>3.0</c:v>
                </c:pt>
                <c:pt idx="2">
                  <c:v>4.0</c:v>
                </c:pt>
                <c:pt idx="3">
                  <c:v>6.0</c:v>
                </c:pt>
                <c:pt idx="4">
                  <c:v>5.0</c:v>
                </c:pt>
                <c:pt idx="5">
                  <c:v>1.0</c:v>
                </c:pt>
              </c:numCache>
              <c:extLst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56-4674-B5BD-1DDDF3093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049431321085"/>
          <c:y val="0.174973388743074"/>
          <c:w val="0.341283902012249"/>
          <c:h val="0.750952537182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25" tIns="46463" rIns="92925" bIns="464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2925" tIns="46463" rIns="92925" bIns="464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5A261D-BA74-4DBA-8611-55E84C273825}" type="datetimeFigureOut">
              <a:rPr lang="en-US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7742"/>
          </a:xfrm>
          <a:prstGeom prst="rect">
            <a:avLst/>
          </a:prstGeom>
        </p:spPr>
        <p:txBody>
          <a:bodyPr vert="horz" lIns="92925" tIns="46463" rIns="92925" bIns="464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7742"/>
          </a:xfrm>
          <a:prstGeom prst="rect">
            <a:avLst/>
          </a:prstGeom>
        </p:spPr>
        <p:txBody>
          <a:bodyPr vert="horz" lIns="92925" tIns="46463" rIns="92925" bIns="464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7EF447-68AC-4741-BEE6-AC6C66693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028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49250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49250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r">
              <a:defRPr sz="1200"/>
            </a:lvl1pPr>
          </a:lstStyle>
          <a:p>
            <a:fld id="{24EB6B18-2B1B-49A0-8639-31A220C23660}" type="datetimeFigureOut">
              <a:rPr lang="en-CA" smtClean="0"/>
              <a:t>18-11-18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0863" y="869950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7" rIns="91436" bIns="4571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46451"/>
            <a:ext cx="7448550" cy="2738438"/>
          </a:xfrm>
          <a:prstGeom prst="rect">
            <a:avLst/>
          </a:prstGeom>
        </p:spPr>
        <p:txBody>
          <a:bodyPr vert="horz" lIns="91436" tIns="45717" rIns="91436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588"/>
            <a:ext cx="4033838" cy="349250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05588"/>
            <a:ext cx="4033838" cy="349250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r">
              <a:defRPr sz="1200"/>
            </a:lvl1pPr>
          </a:lstStyle>
          <a:p>
            <a:fld id="{F89BA5DA-3B0C-4647-B3E1-98027A75D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295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help locate where the project is taking place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721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6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4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0504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strong</a:t>
            </a:r>
            <a:r>
              <a:rPr lang="en-US" baseline="0" dirty="0" smtClean="0"/>
              <a:t> collection of over 110 manufacturers with approximately 10,000 employees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53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smtClean="0"/>
          </a:p>
        </p:txBody>
      </p:sp>
      <p:sp>
        <p:nvSpPr>
          <p:cNvPr id="47108" name="Slide Number Placeholder 3"/>
          <p:cNvSpPr txBox="1">
            <a:spLocks noChangeArrowheads="1"/>
          </p:cNvSpPr>
          <p:nvPr/>
        </p:nvSpPr>
        <p:spPr bwMode="auto">
          <a:xfrm>
            <a:off x="3970939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13" tIns="45307" rIns="90613" bIns="45307" anchor="b"/>
          <a:lstStyle/>
          <a:p>
            <a:pPr algn="r"/>
            <a:fld id="{7636F599-C5E1-4137-8100-C408D3D17BA1}" type="slidenum">
              <a:rPr lang="en-US" sz="1200">
                <a:solidFill>
                  <a:srgbClr val="000000"/>
                </a:solidFill>
              </a:rPr>
              <a:pPr algn="r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3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smtClean="0"/>
          </a:p>
        </p:txBody>
      </p:sp>
      <p:sp>
        <p:nvSpPr>
          <p:cNvPr id="47108" name="Slide Number Placeholder 3"/>
          <p:cNvSpPr txBox="1">
            <a:spLocks noChangeArrowheads="1"/>
          </p:cNvSpPr>
          <p:nvPr/>
        </p:nvSpPr>
        <p:spPr bwMode="auto">
          <a:xfrm>
            <a:off x="3970939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13" tIns="45307" rIns="90613" bIns="45307" anchor="b"/>
          <a:lstStyle/>
          <a:p>
            <a:pPr algn="r"/>
            <a:fld id="{7636F599-C5E1-4137-8100-C408D3D17BA1}" type="slidenum">
              <a:rPr lang="en-US" sz="1200">
                <a:solidFill>
                  <a:srgbClr val="000000"/>
                </a:solidFill>
              </a:rPr>
              <a:pPr algn="r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0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smtClean="0"/>
          </a:p>
        </p:txBody>
      </p:sp>
      <p:sp>
        <p:nvSpPr>
          <p:cNvPr id="47108" name="Slide Number Placeholder 3"/>
          <p:cNvSpPr txBox="1">
            <a:spLocks noChangeArrowheads="1"/>
          </p:cNvSpPr>
          <p:nvPr/>
        </p:nvSpPr>
        <p:spPr bwMode="auto">
          <a:xfrm>
            <a:off x="3970939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13" tIns="45307" rIns="90613" bIns="45307" anchor="b"/>
          <a:lstStyle/>
          <a:p>
            <a:pPr algn="r"/>
            <a:fld id="{7636F599-C5E1-4137-8100-C408D3D17BA1}" type="slidenum">
              <a:rPr lang="en-US" sz="1200">
                <a:solidFill>
                  <a:srgbClr val="000000"/>
                </a:solidFill>
              </a:rPr>
              <a:pPr algn="r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0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 collaborative project between QEDC and LTKC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540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24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307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48F7B-573C-4DC1-A500-126D265F8BED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5A1A-2F30-40C5-A607-D08B190641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2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14E71-E495-4B6D-B6BA-BE4807C0BF87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BDDF5-89FC-4C74-BC41-AD080F2F6B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6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41D5F-87EA-4666-86A1-A6D22994577C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A763D-0546-4DD6-9996-ECF3FAB44C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0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DF43-3C67-4317-BFBA-11E87D4B7B70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C980-6DA9-4BFC-84D7-F0237DD8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8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FF354-5490-4ECA-8370-90FB3472C983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0DF87-EE48-4B40-9AFE-09C6F47FA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6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7E746-B2E6-4B7A-9CDC-9BB1EAA03C34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358B0-C3E6-4B22-B39C-7A22C9DF2B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1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CDC04-AD3D-49E9-BD1A-E43ADCDB2C38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7596E-1F74-441C-A925-A8FEA6DC9C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4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6ABBE-D1D3-4DEB-8885-5FFD1B59EF29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3EF3-64C0-4697-B11B-8A69D2425F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1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254" y="6324600"/>
            <a:ext cx="1885458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6324600"/>
            <a:ext cx="2514599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67" y="6324600"/>
            <a:ext cx="11459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46CF1-41D8-45B6-98E6-D8FD3C2038E2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5A62A-FD65-4466-8BEE-E80FC06FB4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9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686489-0518-4AF6-963C-A73A9F5C15E7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FF8A6-C68F-4EE9-A824-0E7E6342FE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8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BA7B3-703C-4B9D-9FCC-7D41361CE5F0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3A5FB-25B6-40DC-9624-FCC090C777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6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5FCAD-14C1-49B0-BE19-DC09170EF86C}" type="datetimeFigureOut">
              <a:rPr lang="en-US" smtClean="0"/>
              <a:pPr>
                <a:defRPr/>
              </a:pPr>
              <a:t>18-11-18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85CD7-1B82-4E87-A6DA-D7CFC395F3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254" y="6324600"/>
            <a:ext cx="1885458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6324600"/>
            <a:ext cx="2514599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67" y="6324600"/>
            <a:ext cx="1145970" cy="457200"/>
          </a:xfrm>
          <a:prstGeom prst="rect">
            <a:avLst/>
          </a:prstGeom>
        </p:spPr>
      </p:pic>
      <p:sp>
        <p:nvSpPr>
          <p:cNvPr id="16" name="Isosceles Triangle 8"/>
          <p:cNvSpPr/>
          <p:nvPr userDrawn="1"/>
        </p:nvSpPr>
        <p:spPr>
          <a:xfrm>
            <a:off x="3342298" y="1927469"/>
            <a:ext cx="2459404" cy="2718288"/>
          </a:xfrm>
          <a:custGeom>
            <a:avLst/>
            <a:gdLst>
              <a:gd name="connsiteX0" fmla="*/ 0 w 1447800"/>
              <a:gd name="connsiteY0" fmla="*/ 1600200 h 1600200"/>
              <a:gd name="connsiteX1" fmla="*/ 723900 w 1447800"/>
              <a:gd name="connsiteY1" fmla="*/ 0 h 1600200"/>
              <a:gd name="connsiteX2" fmla="*/ 1447800 w 1447800"/>
              <a:gd name="connsiteY2" fmla="*/ 1600200 h 1600200"/>
              <a:gd name="connsiteX3" fmla="*/ 0 w 1447800"/>
              <a:gd name="connsiteY3" fmla="*/ 1600200 h 1600200"/>
              <a:gd name="connsiteX0" fmla="*/ 0 w 1447800"/>
              <a:gd name="connsiteY0" fmla="*/ 1600200 h 1600200"/>
              <a:gd name="connsiteX1" fmla="*/ 723900 w 1447800"/>
              <a:gd name="connsiteY1" fmla="*/ 0 h 1600200"/>
              <a:gd name="connsiteX2" fmla="*/ 1447800 w 1447800"/>
              <a:gd name="connsiteY2" fmla="*/ 1600200 h 1600200"/>
              <a:gd name="connsiteX3" fmla="*/ 692727 w 1447800"/>
              <a:gd name="connsiteY3" fmla="*/ 1208116 h 1600200"/>
              <a:gd name="connsiteX4" fmla="*/ 0 w 1447800"/>
              <a:gd name="connsiteY4" fmla="*/ 1600200 h 1600200"/>
              <a:gd name="connsiteX0" fmla="*/ 0 w 1447800"/>
              <a:gd name="connsiteY0" fmla="*/ 1600200 h 1600200"/>
              <a:gd name="connsiteX1" fmla="*/ 723900 w 1447800"/>
              <a:gd name="connsiteY1" fmla="*/ 0 h 1600200"/>
              <a:gd name="connsiteX2" fmla="*/ 1447800 w 1447800"/>
              <a:gd name="connsiteY2" fmla="*/ 1600200 h 1600200"/>
              <a:gd name="connsiteX3" fmla="*/ 701040 w 1447800"/>
              <a:gd name="connsiteY3" fmla="*/ 1224741 h 1600200"/>
              <a:gd name="connsiteX4" fmla="*/ 0 w 1447800"/>
              <a:gd name="connsiteY4" fmla="*/ 1600200 h 1600200"/>
              <a:gd name="connsiteX0" fmla="*/ 0 w 1447800"/>
              <a:gd name="connsiteY0" fmla="*/ 1600200 h 1600360"/>
              <a:gd name="connsiteX1" fmla="*/ 723900 w 1447800"/>
              <a:gd name="connsiteY1" fmla="*/ 0 h 1600360"/>
              <a:gd name="connsiteX2" fmla="*/ 1447800 w 1447800"/>
              <a:gd name="connsiteY2" fmla="*/ 1600200 h 1600360"/>
              <a:gd name="connsiteX3" fmla="*/ 701040 w 1447800"/>
              <a:gd name="connsiteY3" fmla="*/ 1224741 h 1600360"/>
              <a:gd name="connsiteX4" fmla="*/ 0 w 1447800"/>
              <a:gd name="connsiteY4" fmla="*/ 1600200 h 1600360"/>
              <a:gd name="connsiteX0" fmla="*/ 0 w 1447800"/>
              <a:gd name="connsiteY0" fmla="*/ 1600200 h 1600360"/>
              <a:gd name="connsiteX1" fmla="*/ 723900 w 1447800"/>
              <a:gd name="connsiteY1" fmla="*/ 0 h 1600360"/>
              <a:gd name="connsiteX2" fmla="*/ 1447800 w 1447800"/>
              <a:gd name="connsiteY2" fmla="*/ 1600200 h 1600360"/>
              <a:gd name="connsiteX3" fmla="*/ 701040 w 1447800"/>
              <a:gd name="connsiteY3" fmla="*/ 1224741 h 1600360"/>
              <a:gd name="connsiteX4" fmla="*/ 0 w 1447800"/>
              <a:gd name="connsiteY4" fmla="*/ 1600200 h 1600360"/>
              <a:gd name="connsiteX0" fmla="*/ 0 w 1447800"/>
              <a:gd name="connsiteY0" fmla="*/ 1600200 h 1600200"/>
              <a:gd name="connsiteX1" fmla="*/ 723900 w 1447800"/>
              <a:gd name="connsiteY1" fmla="*/ 0 h 1600200"/>
              <a:gd name="connsiteX2" fmla="*/ 1447800 w 1447800"/>
              <a:gd name="connsiteY2" fmla="*/ 1600200 h 1600200"/>
              <a:gd name="connsiteX3" fmla="*/ 701040 w 1447800"/>
              <a:gd name="connsiteY3" fmla="*/ 1224741 h 1600200"/>
              <a:gd name="connsiteX4" fmla="*/ 0 w 1447800"/>
              <a:gd name="connsiteY4" fmla="*/ 1600200 h 1600200"/>
              <a:gd name="connsiteX0" fmla="*/ 0 w 1447800"/>
              <a:gd name="connsiteY0" fmla="*/ 1600200 h 1600200"/>
              <a:gd name="connsiteX1" fmla="*/ 723900 w 1447800"/>
              <a:gd name="connsiteY1" fmla="*/ 0 h 1600200"/>
              <a:gd name="connsiteX2" fmla="*/ 1447800 w 1447800"/>
              <a:gd name="connsiteY2" fmla="*/ 1600200 h 1600200"/>
              <a:gd name="connsiteX3" fmla="*/ 701040 w 1447800"/>
              <a:gd name="connsiteY3" fmla="*/ 1224741 h 1600200"/>
              <a:gd name="connsiteX4" fmla="*/ 0 w 1447800"/>
              <a:gd name="connsiteY4" fmla="*/ 1600200 h 1600200"/>
              <a:gd name="connsiteX0" fmla="*/ 0 w 1447800"/>
              <a:gd name="connsiteY0" fmla="*/ 1600200 h 1600200"/>
              <a:gd name="connsiteX1" fmla="*/ 723900 w 1447800"/>
              <a:gd name="connsiteY1" fmla="*/ 0 h 1600200"/>
              <a:gd name="connsiteX2" fmla="*/ 1447800 w 1447800"/>
              <a:gd name="connsiteY2" fmla="*/ 1600200 h 1600200"/>
              <a:gd name="connsiteX3" fmla="*/ 734291 w 1447800"/>
              <a:gd name="connsiteY3" fmla="*/ 1224741 h 1600200"/>
              <a:gd name="connsiteX4" fmla="*/ 0 w 1447800"/>
              <a:gd name="connsiteY4" fmla="*/ 1600200 h 1600200"/>
              <a:gd name="connsiteX0" fmla="*/ 0 w 1447800"/>
              <a:gd name="connsiteY0" fmla="*/ 1600200 h 1600200"/>
              <a:gd name="connsiteX1" fmla="*/ 723900 w 1447800"/>
              <a:gd name="connsiteY1" fmla="*/ 0 h 1600200"/>
              <a:gd name="connsiteX2" fmla="*/ 1447800 w 1447800"/>
              <a:gd name="connsiteY2" fmla="*/ 1600200 h 1600200"/>
              <a:gd name="connsiteX3" fmla="*/ 734291 w 1447800"/>
              <a:gd name="connsiteY3" fmla="*/ 1224741 h 1600200"/>
              <a:gd name="connsiteX4" fmla="*/ 0 w 1447800"/>
              <a:gd name="connsiteY4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1600200">
                <a:moveTo>
                  <a:pt x="0" y="1600200"/>
                </a:moveTo>
                <a:lnTo>
                  <a:pt x="723900" y="0"/>
                </a:lnTo>
                <a:lnTo>
                  <a:pt x="1447800" y="1600200"/>
                </a:lnTo>
                <a:cubicBezTo>
                  <a:pt x="744451" y="1225665"/>
                  <a:pt x="1487516" y="1624214"/>
                  <a:pt x="734291" y="1224741"/>
                </a:cubicBezTo>
                <a:cubicBezTo>
                  <a:pt x="18473" y="1599276"/>
                  <a:pt x="707505" y="1225665"/>
                  <a:pt x="0" y="1600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03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3.wmf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jpeg"/><Relationship Id="rId12" Type="http://schemas.openxmlformats.org/officeDocument/2006/relationships/image" Target="../media/image75.jpeg"/><Relationship Id="rId13" Type="http://schemas.openxmlformats.org/officeDocument/2006/relationships/image" Target="../media/image76.gif"/><Relationship Id="rId14" Type="http://schemas.openxmlformats.org/officeDocument/2006/relationships/image" Target="../media/image77.jpeg"/><Relationship Id="rId15" Type="http://schemas.openxmlformats.org/officeDocument/2006/relationships/image" Target="../media/image78.jpeg"/><Relationship Id="rId16" Type="http://schemas.openxmlformats.org/officeDocument/2006/relationships/image" Target="../media/image79.jpeg"/><Relationship Id="rId1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5.png"/><Relationship Id="rId5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mailto:NDick@loyalistcolleg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ke@quintedevelopmen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3.jpeg"/><Relationship Id="rId47" Type="http://schemas.openxmlformats.org/officeDocument/2006/relationships/image" Target="../media/image54.gif"/><Relationship Id="rId48" Type="http://schemas.openxmlformats.org/officeDocument/2006/relationships/image" Target="../media/image55.png"/><Relationship Id="rId49" Type="http://schemas.openxmlformats.org/officeDocument/2006/relationships/image" Target="../media/image56.jpe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gif"/><Relationship Id="rId24" Type="http://schemas.openxmlformats.org/officeDocument/2006/relationships/image" Target="../media/image33.png"/><Relationship Id="rId25" Type="http://schemas.openxmlformats.org/officeDocument/2006/relationships/image" Target="../media/image34.jpeg"/><Relationship Id="rId26" Type="http://schemas.openxmlformats.org/officeDocument/2006/relationships/image" Target="../media/image35.jpeg"/><Relationship Id="rId27" Type="http://schemas.openxmlformats.org/officeDocument/2006/relationships/image" Target="../media/image36.jpeg"/><Relationship Id="rId28" Type="http://schemas.openxmlformats.org/officeDocument/2006/relationships/image" Target="../media/image37.gif"/><Relationship Id="rId29" Type="http://schemas.openxmlformats.org/officeDocument/2006/relationships/image" Target="../media/image38.jpeg"/><Relationship Id="rId50" Type="http://schemas.openxmlformats.org/officeDocument/2006/relationships/image" Target="../media/image57.gif"/><Relationship Id="rId51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30" Type="http://schemas.openxmlformats.org/officeDocument/2006/relationships/image" Target="../media/image39.jpeg"/><Relationship Id="rId31" Type="http://schemas.openxmlformats.org/officeDocument/2006/relationships/image" Target="../media/image40.jpeg"/><Relationship Id="rId32" Type="http://schemas.openxmlformats.org/officeDocument/2006/relationships/image" Target="../media/image41.jpeg"/><Relationship Id="rId9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33" Type="http://schemas.openxmlformats.org/officeDocument/2006/relationships/image" Target="../media/image42.gif"/><Relationship Id="rId34" Type="http://schemas.openxmlformats.org/officeDocument/2006/relationships/image" Target="../media/image43.gif"/><Relationship Id="rId35" Type="http://schemas.openxmlformats.org/officeDocument/2006/relationships/image" Target="../media/image44.jpe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37" Type="http://schemas.openxmlformats.org/officeDocument/2006/relationships/image" Target="../media/image46.pn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Relationship Id="rId41" Type="http://schemas.openxmlformats.org/officeDocument/2006/relationships/image" Target="../media/image50.png"/><Relationship Id="rId42" Type="http://schemas.microsoft.com/office/2007/relationships/hdphoto" Target="../media/hdphoto1.wdp"/><Relationship Id="rId43" Type="http://schemas.openxmlformats.org/officeDocument/2006/relationships/image" Target="../media/image51.png"/><Relationship Id="rId44" Type="http://schemas.microsoft.com/office/2007/relationships/hdphoto" Target="../media/hdphoto2.wdp"/><Relationship Id="rId45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3" y="1295400"/>
            <a:ext cx="7591776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141" y="3200400"/>
            <a:ext cx="8263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A5C"/>
                </a:solidFill>
              </a:rPr>
              <a:t>Finding the Right Ingredients for the Food &amp; Beverage Processing Sector </a:t>
            </a:r>
            <a:endParaRPr lang="en-US" sz="3600" b="1" dirty="0" smtClean="0">
              <a:solidFill>
                <a:srgbClr val="002A5C"/>
              </a:solidFill>
            </a:endParaRPr>
          </a:p>
          <a:p>
            <a:pPr algn="ctr"/>
            <a:endParaRPr lang="en-US" sz="3600" b="1" dirty="0">
              <a:solidFill>
                <a:srgbClr val="002A5C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2A5C"/>
                </a:solidFill>
              </a:rPr>
              <a:t>OCTOBER 29, 2018</a:t>
            </a:r>
            <a:endParaRPr lang="en-CA" sz="3600" b="1" dirty="0">
              <a:solidFill>
                <a:srgbClr val="002A5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Elevate Plus </a:t>
            </a:r>
            <a:r>
              <a:rPr lang="en-US" sz="2000" dirty="0" smtClean="0">
                <a:solidFill>
                  <a:srgbClr val="002060"/>
                </a:solidFill>
              </a:rPr>
              <a:t>is designed to: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Respond to industry’s stated staffing needs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Provide an ongoing </a:t>
            </a:r>
            <a:r>
              <a:rPr lang="en-US" sz="2000" dirty="0">
                <a:solidFill>
                  <a:srgbClr val="002060"/>
                </a:solidFill>
              </a:rPr>
              <a:t>pipeline of skilled employees to fill local front line vacancies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Address </a:t>
            </a:r>
            <a:r>
              <a:rPr lang="en-US" sz="2000" dirty="0">
                <a:solidFill>
                  <a:srgbClr val="002060"/>
                </a:solidFill>
              </a:rPr>
              <a:t>challenges with the labour market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Add value to local manufacturing sector by reducing costs and increasing productivity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Augment </a:t>
            </a:r>
            <a:r>
              <a:rPr lang="en-US" sz="2000" dirty="0">
                <a:solidFill>
                  <a:srgbClr val="002060"/>
                </a:solidFill>
              </a:rPr>
              <a:t>manufacturer retention strategies with expanded on-boarding, coaching, mentoring and post-hiring support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Support </a:t>
            </a:r>
            <a:r>
              <a:rPr lang="en-US" sz="2000" dirty="0">
                <a:solidFill>
                  <a:srgbClr val="002060"/>
                </a:solidFill>
              </a:rPr>
              <a:t>manufacturers in improving workplace culture of engagement and continuous improvement</a:t>
            </a:r>
            <a:endParaRPr lang="en-US" sz="2000" dirty="0"/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Engage and facilitate additional manufacturing involvement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Supporting Our Manufacturers</a:t>
            </a:r>
          </a:p>
        </p:txBody>
      </p:sp>
    </p:spTree>
    <p:extLst>
      <p:ext uri="{BB962C8B-B14F-4D97-AF65-F5344CB8AC3E}">
        <p14:creationId xmlns:p14="http://schemas.microsoft.com/office/powerpoint/2010/main" val="280639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505200" y="77322"/>
            <a:ext cx="4343400" cy="80739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QEDC/LTKC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Partnership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6367"/>
            <a:ext cx="8077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Quinte Economic Development Commission (QEDC) </a:t>
            </a:r>
            <a:r>
              <a:rPr lang="en-US" sz="2000" dirty="0" smtClean="0">
                <a:solidFill>
                  <a:srgbClr val="002060"/>
                </a:solidFill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Loyalist Training and Knowledge Centre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(LTKC) </a:t>
            </a:r>
            <a:r>
              <a:rPr lang="en-US" sz="2000" dirty="0" smtClean="0">
                <a:solidFill>
                  <a:srgbClr val="002060"/>
                </a:solidFill>
              </a:rPr>
              <a:t>have a long history of collaboration including:</a:t>
            </a:r>
          </a:p>
          <a:p>
            <a:pPr>
              <a:buClr>
                <a:srgbClr val="C00000"/>
              </a:buClr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Clr>
                <a:srgbClr val="C00000"/>
              </a:buClr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Skills Development funding support and training delivery of the incumbent workforce</a:t>
            </a:r>
          </a:p>
          <a:p>
            <a:pPr lvl="1">
              <a:buClr>
                <a:srgbClr val="C00000"/>
              </a:buClr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Pre-Employment Training</a:t>
            </a:r>
          </a:p>
          <a:p>
            <a:pPr lvl="1">
              <a:buClr>
                <a:srgbClr val="C00000"/>
              </a:buClr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Business </a:t>
            </a:r>
            <a:r>
              <a:rPr lang="en-US" sz="2000" dirty="0">
                <a:solidFill>
                  <a:srgbClr val="002060"/>
                </a:solidFill>
              </a:rPr>
              <a:t>Performance Solutions - </a:t>
            </a:r>
            <a:r>
              <a:rPr lang="en-US" sz="2000" dirty="0" smtClean="0">
                <a:solidFill>
                  <a:srgbClr val="002060"/>
                </a:solidFill>
              </a:rPr>
              <a:t>to </a:t>
            </a:r>
            <a:r>
              <a:rPr lang="en-US" sz="2000" dirty="0">
                <a:solidFill>
                  <a:srgbClr val="002060"/>
                </a:solidFill>
              </a:rPr>
              <a:t>support manufacturing training and </a:t>
            </a:r>
            <a:r>
              <a:rPr lang="en-US" sz="2000" dirty="0" smtClean="0">
                <a:solidFill>
                  <a:srgbClr val="002060"/>
                </a:solidFill>
              </a:rPr>
              <a:t>lean </a:t>
            </a:r>
            <a:r>
              <a:rPr lang="en-US" sz="2000" dirty="0">
                <a:solidFill>
                  <a:srgbClr val="002060"/>
                </a:solidFill>
              </a:rPr>
              <a:t>assessments.  LTKC is a delivery partner</a:t>
            </a:r>
          </a:p>
          <a:p>
            <a:pPr lvl="1">
              <a:buClr>
                <a:srgbClr val="C00000"/>
              </a:buClr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Partnership on manufacturing </a:t>
            </a:r>
            <a:r>
              <a:rPr lang="en-US" sz="2000" dirty="0">
                <a:solidFill>
                  <a:srgbClr val="002060"/>
                </a:solidFill>
              </a:rPr>
              <a:t>Labour Market </a:t>
            </a:r>
            <a:r>
              <a:rPr lang="en-US" sz="2000" dirty="0" smtClean="0">
                <a:solidFill>
                  <a:srgbClr val="002060"/>
                </a:solidFill>
              </a:rPr>
              <a:t>Studies, </a:t>
            </a:r>
            <a:r>
              <a:rPr lang="en-US" sz="2000" dirty="0">
                <a:solidFill>
                  <a:srgbClr val="002060"/>
                </a:solidFill>
              </a:rPr>
              <a:t>facilitated symposium, on-going advice and guidance</a:t>
            </a:r>
          </a:p>
          <a:p>
            <a:pPr lvl="1">
              <a:buClr>
                <a:srgbClr val="C00000"/>
              </a:buClr>
              <a:defRPr/>
            </a:pPr>
            <a:r>
              <a:rPr lang="en-US" sz="2000" dirty="0">
                <a:solidFill>
                  <a:srgbClr val="002060"/>
                </a:solidFill>
              </a:rPr>
              <a:t>Site selection assistance, company specific training, funding application concept and </a:t>
            </a:r>
            <a:r>
              <a:rPr lang="en-US" sz="2000" dirty="0" smtClean="0">
                <a:solidFill>
                  <a:srgbClr val="002060"/>
                </a:solidFill>
              </a:rPr>
              <a:t>support</a:t>
            </a:r>
          </a:p>
          <a:p>
            <a:pPr lvl="1">
              <a:buClr>
                <a:srgbClr val="C00000"/>
              </a:buClr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Others</a:t>
            </a:r>
          </a:p>
          <a:p>
            <a:pPr lvl="1">
              <a:buClr>
                <a:srgbClr val="C00000"/>
              </a:buClr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91000" y="5105400"/>
            <a:ext cx="4343400" cy="80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“Workforce Development is Economic Development”</a:t>
            </a:r>
            <a:endParaRPr lang="en-US" sz="2400" b="1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2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US" sz="2000" dirty="0">
                <a:solidFill>
                  <a:srgbClr val="002060"/>
                </a:solidFill>
              </a:rPr>
              <a:t>Elevate Plus is designed </a:t>
            </a:r>
            <a:r>
              <a:rPr lang="en-US" sz="2000" dirty="0" smtClean="0">
                <a:solidFill>
                  <a:srgbClr val="002060"/>
                </a:solidFill>
              </a:rPr>
              <a:t>to assist participants by: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Increasing self-confidence and self-esteem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Providing training for integrated technical and soft skills development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Renewing their sense of hope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Increasing their stability and resilience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Providing them with employment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Supporting Our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eople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3429000"/>
            <a:ext cx="6019800" cy="2608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5410200"/>
            <a:ext cx="6019800" cy="646331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b="1" i="1" dirty="0">
                <a:solidFill>
                  <a:schemeClr val="bg1"/>
                </a:solidFill>
              </a:rPr>
              <a:t>“Advancing Change, Creating </a:t>
            </a:r>
            <a:r>
              <a:rPr lang="en-US" b="1" i="1" dirty="0" smtClean="0">
                <a:solidFill>
                  <a:schemeClr val="bg1"/>
                </a:solidFill>
              </a:rPr>
              <a:t>Hope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and </a:t>
            </a:r>
            <a:r>
              <a:rPr lang="en-US" b="1" i="1" dirty="0">
                <a:solidFill>
                  <a:schemeClr val="bg1"/>
                </a:solidFill>
              </a:rPr>
              <a:t>Building Resilience”</a:t>
            </a:r>
          </a:p>
        </p:txBody>
      </p:sp>
    </p:spTree>
    <p:extLst>
      <p:ext uri="{BB962C8B-B14F-4D97-AF65-F5344CB8AC3E}">
        <p14:creationId xmlns:p14="http://schemas.microsoft.com/office/powerpoint/2010/main" val="245237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02920" y="1143000"/>
            <a:ext cx="818388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Elevate Plus assists the community by: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Reducing </a:t>
            </a:r>
            <a:r>
              <a:rPr lang="en-US" sz="2000" dirty="0">
                <a:solidFill>
                  <a:srgbClr val="002060"/>
                </a:solidFill>
              </a:rPr>
              <a:t>the burden on social </a:t>
            </a:r>
            <a:r>
              <a:rPr lang="en-US" sz="2000" dirty="0" smtClean="0">
                <a:solidFill>
                  <a:srgbClr val="002060"/>
                </a:solidFill>
              </a:rPr>
              <a:t>programs (</a:t>
            </a:r>
            <a:r>
              <a:rPr lang="en-US" sz="2000" dirty="0" err="1" smtClean="0">
                <a:solidFill>
                  <a:srgbClr val="002060"/>
                </a:solidFill>
              </a:rPr>
              <a:t>ave.</a:t>
            </a:r>
            <a:r>
              <a:rPr lang="en-US" sz="2000" dirty="0" smtClean="0">
                <a:solidFill>
                  <a:srgbClr val="002060"/>
                </a:solidFill>
              </a:rPr>
              <a:t> $600/month OW savings)</a:t>
            </a:r>
            <a:endParaRPr 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Mobilizing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leveraging resources, sharing </a:t>
            </a:r>
            <a:r>
              <a:rPr lang="en-US" sz="2000" dirty="0">
                <a:solidFill>
                  <a:srgbClr val="002060"/>
                </a:solidFill>
              </a:rPr>
              <a:t>costs reduces </a:t>
            </a:r>
            <a:r>
              <a:rPr lang="en-US" sz="2000" dirty="0" smtClean="0">
                <a:solidFill>
                  <a:srgbClr val="002060"/>
                </a:solidFill>
              </a:rPr>
              <a:t>costs</a:t>
            </a:r>
            <a:endParaRPr 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Strengthening </a:t>
            </a:r>
            <a:r>
              <a:rPr lang="en-US" sz="2000" dirty="0">
                <a:solidFill>
                  <a:srgbClr val="002060"/>
                </a:solidFill>
              </a:rPr>
              <a:t>inter-agency connections / collaborations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Building </a:t>
            </a:r>
            <a:r>
              <a:rPr lang="en-US" sz="2000" dirty="0">
                <a:solidFill>
                  <a:srgbClr val="002060"/>
                </a:solidFill>
              </a:rPr>
              <a:t>community capacity to address community issues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Providing them with employment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Supporting Our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ommunities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436563"/>
            <a:ext cx="6305495" cy="26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000" b="1" u="sng" dirty="0">
                <a:solidFill>
                  <a:srgbClr val="002060"/>
                </a:solidFill>
              </a:rPr>
              <a:t>Elevate Canada: Raising the Grade for Food Processing (2013-2015</a:t>
            </a:r>
            <a:r>
              <a:rPr lang="en-US" sz="2000" b="1" u="sng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6 partner organizations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6 Communities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17 employers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9 cohorts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Elevate (</a:t>
            </a:r>
            <a:r>
              <a:rPr lang="en-US" sz="2000" b="1" u="sng" dirty="0">
                <a:solidFill>
                  <a:srgbClr val="002060"/>
                </a:solidFill>
              </a:rPr>
              <a:t>2015-2016)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EO CFDC / HCCHS 1 cohort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Trenval CFDC / HCCHS 2 cohorts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Elevate Plus (2016-2019)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Provinc</a:t>
            </a:r>
            <a:r>
              <a:rPr lang="en-US" sz="2000" dirty="0" smtClean="0">
                <a:solidFill>
                  <a:srgbClr val="002060"/>
                </a:solidFill>
              </a:rPr>
              <a:t>ially funded (MAESD) SkillsAdvance Ontario pilot project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Contract with QEDC, LTKC is contracted to deliver training and mentoring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One of three initial SAO pilot projects in Ontario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7 additional SAO projects subsequently announced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Program Funding</a:t>
            </a:r>
          </a:p>
        </p:txBody>
      </p:sp>
    </p:spTree>
    <p:extLst>
      <p:ext uri="{BB962C8B-B14F-4D97-AF65-F5344CB8AC3E}">
        <p14:creationId xmlns:p14="http://schemas.microsoft.com/office/powerpoint/2010/main" val="177970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Class is held in the local community not at Loyalist College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Program duration: 6 weeks, 5 days/week.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In class portion 19 days (9AM – 3PM)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1 day of plant tours conducted early in the schedule.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Workplace portion 10 days (workplace shift hours)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Course schedule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3 weeks in class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2 weeks job trial at an employer partner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1 week in class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HIRED!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About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The Program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61373"/>
              </p:ext>
            </p:extLst>
          </p:nvPr>
        </p:nvGraphicFramePr>
        <p:xfrm>
          <a:off x="5432107" y="3429000"/>
          <a:ext cx="3376613" cy="2491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Image" r:id="rId4" imgW="3529800" imgH="2603160" progId="Photoshop.Image.18">
                  <p:embed/>
                </p:oleObj>
              </mc:Choice>
              <mc:Fallback>
                <p:oleObj name="Image" r:id="rId4" imgW="3529800" imgH="26031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2107" y="3429000"/>
                        <a:ext cx="3376613" cy="2491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6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Employer specific training integrated with literacy, language and essential skills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Workplace training co-designed with industry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Engaging, experiential, adult learning platform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Co-ordination of wrap-around supports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Workplace job trial with local employers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Certificate from Loyalist College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Job coaching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Tuition free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With a Plus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Multiple manufacturers representing various manufacturing subsectors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Development </a:t>
            </a:r>
            <a:r>
              <a:rPr lang="en-US" sz="2000" dirty="0">
                <a:solidFill>
                  <a:srgbClr val="002060"/>
                </a:solidFill>
              </a:rPr>
              <a:t>of employer capabilities to onboard and support </a:t>
            </a:r>
            <a:r>
              <a:rPr lang="en-US" sz="2000" dirty="0" smtClean="0">
                <a:solidFill>
                  <a:srgbClr val="002060"/>
                </a:solidFill>
              </a:rPr>
              <a:t>employees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Key Elements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6" name="Picture 2" descr="http://agricultureguide.org/wp-content/uploads/2009/04/factory-fo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251" y="1524000"/>
            <a:ext cx="3046031" cy="257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02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921712"/>
              </p:ext>
            </p:extLst>
          </p:nvPr>
        </p:nvGraphicFramePr>
        <p:xfrm>
          <a:off x="5197922" y="3292201"/>
          <a:ext cx="3433643" cy="258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Image" r:id="rId3" imgW="3377520" imgH="2539440" progId="Photoshop.Image.18">
                  <p:embed/>
                </p:oleObj>
              </mc:Choice>
              <mc:Fallback>
                <p:oleObj name="Image" r:id="rId3" imgW="3377520" imgH="25394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7922" y="3292201"/>
                        <a:ext cx="3433643" cy="258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FUN! Engaging with lots of variety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Hands on, experiential, adult learning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Integrates “soft” skills with “hard” (technical) skills and essential skills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Learn self-awareness, personal keys to success, working with others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Participants keep their work binder for reference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Co-designed with industry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Curriculum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52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>
            <a:normAutofit fontScale="92500" lnSpcReduction="20000"/>
          </a:bodyPr>
          <a:lstStyle/>
          <a:p>
            <a:pPr marL="4119563"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Lean Manufacturing Essentials</a:t>
            </a:r>
          </a:p>
          <a:p>
            <a:pPr marL="4119563"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5S/Visual workplace</a:t>
            </a:r>
          </a:p>
          <a:p>
            <a:pPr marL="4119563"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Hazard recognition</a:t>
            </a:r>
          </a:p>
          <a:p>
            <a:pPr marL="4119563"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HACCP</a:t>
            </a:r>
          </a:p>
          <a:p>
            <a:pPr marL="4119563"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GMPs</a:t>
            </a:r>
          </a:p>
          <a:p>
            <a:pPr marL="4119563"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H&amp;S</a:t>
            </a:r>
          </a:p>
          <a:p>
            <a:pPr marL="4119563"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…and more technical skills</a:t>
            </a:r>
          </a:p>
          <a:p>
            <a:pPr>
              <a:buClr>
                <a:srgbClr val="C00000"/>
              </a:buClr>
            </a:pPr>
            <a:endParaRPr lang="en-US" sz="2200" dirty="0" smtClean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Communication skills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Personality Dimensions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Conflict resolution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Accountability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Personal Effectiveness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Employer Expectations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…and more soft skills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Curriculum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078689"/>
              </p:ext>
            </p:extLst>
          </p:nvPr>
        </p:nvGraphicFramePr>
        <p:xfrm>
          <a:off x="685800" y="1202071"/>
          <a:ext cx="2895600" cy="217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" name="Image" r:id="rId4" imgW="4266360" imgH="3199680" progId="Photoshop.Image.18">
                  <p:embed/>
                </p:oleObj>
              </mc:Choice>
              <mc:Fallback>
                <p:oleObj name="Image" r:id="rId4" imgW="4266360" imgH="31996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202071"/>
                        <a:ext cx="2895600" cy="2172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84731"/>
              </p:ext>
            </p:extLst>
          </p:nvPr>
        </p:nvGraphicFramePr>
        <p:xfrm>
          <a:off x="4594860" y="3733800"/>
          <a:ext cx="2907136" cy="217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" name="Image" r:id="rId6" imgW="4266360" imgH="3187080" progId="Photoshop.Image.18">
                  <p:embed/>
                </p:oleObj>
              </mc:Choice>
              <mc:Fallback>
                <p:oleObj name="Image" r:id="rId6" imgW="4266360" imgH="31870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4860" y="3733800"/>
                        <a:ext cx="2907136" cy="2172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82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Program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Content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44888"/>
              </p:ext>
            </p:extLst>
          </p:nvPr>
        </p:nvGraphicFramePr>
        <p:xfrm>
          <a:off x="304801" y="914401"/>
          <a:ext cx="8503920" cy="5294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599"/>
                <a:gridCol w="228600"/>
                <a:gridCol w="1792225"/>
                <a:gridCol w="1563624"/>
                <a:gridCol w="1563624"/>
                <a:gridCol w="1563624"/>
                <a:gridCol w="1563624"/>
              </a:tblGrid>
              <a:tr h="137175"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 dirty="0">
                          <a:effectLst/>
                        </a:rPr>
                        <a:t> 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 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>
                          <a:effectLst/>
                        </a:rPr>
                        <a:t>Monday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>
                          <a:effectLst/>
                        </a:rPr>
                        <a:t>Tuesday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Wednesday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Thursday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>
                          <a:effectLst/>
                        </a:rPr>
                        <a:t>Friday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>
                          <a:effectLst/>
                        </a:rPr>
                        <a:t>Week 1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AM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Welcome to the</a:t>
                      </a:r>
                      <a:br>
                        <a:rPr lang="en-CA" sz="1000" b="1" u="none" strike="noStrike" dirty="0">
                          <a:effectLst/>
                        </a:rPr>
                      </a:br>
                      <a:r>
                        <a:rPr lang="en-CA" sz="1000" b="1" u="none" strike="noStrike" dirty="0">
                          <a:effectLst/>
                        </a:rPr>
                        <a:t>program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Personality Dimensions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Working in a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Manufacturing Team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Good Manufacturing Practices (GMPs)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Tour of partner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Manufacturing Facility 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1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>
                          <a:effectLst/>
                        </a:rPr>
                        <a:t>PM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The Business of Food &amp; Beverage Manufacturing in the Quinte Region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Expectations </a:t>
                      </a:r>
                      <a:r>
                        <a:rPr lang="en-US" sz="1000" b="1" u="none" strike="noStrike" dirty="0" smtClean="0">
                          <a:effectLst/>
                        </a:rPr>
                        <a:t>of Employers </a:t>
                      </a:r>
                      <a:r>
                        <a:rPr lang="en-US" sz="1000" b="1" u="none" strike="noStrike" dirty="0">
                          <a:effectLst/>
                        </a:rPr>
                        <a:t>and </a:t>
                      </a:r>
                      <a:r>
                        <a:rPr lang="en-US" sz="1000" b="1" u="none" strike="noStrike" dirty="0" smtClean="0">
                          <a:effectLst/>
                        </a:rPr>
                        <a:t>Your Coworkers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Lean Manufacturing Essentials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Exploring Your Key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Success Factors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Tour of a partner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Manufacturing Facility 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Week 2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>
                          <a:effectLst/>
                        </a:rPr>
                        <a:t>AM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Tour Review:</a:t>
                      </a:r>
                      <a:br>
                        <a:rPr lang="en-CA" sz="1000" b="1" u="none" strike="noStrike" dirty="0">
                          <a:effectLst/>
                        </a:rPr>
                      </a:br>
                      <a:r>
                        <a:rPr lang="en-CA" sz="1000" b="1" u="none" strike="noStrike" dirty="0">
                          <a:effectLst/>
                        </a:rPr>
                        <a:t>Communication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Tour Review: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Preventing Foodborne Illness </a:t>
                      </a:r>
                      <a:r>
                        <a:rPr lang="en-US" sz="1000" b="1" u="none" strike="noStrike" dirty="0" smtClean="0">
                          <a:effectLst/>
                        </a:rPr>
                        <a:t>&amp; Good </a:t>
                      </a:r>
                      <a:r>
                        <a:rPr lang="en-US" sz="1000" b="1" u="none" strike="noStrike" dirty="0">
                          <a:effectLst/>
                        </a:rPr>
                        <a:t>Manufacturing Practices (GMPs)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Communication with Others and Your Boss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Safety First: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Your Obligations Under the OHSA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Preventing Foodborne Illness 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Preventing Contamination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248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PM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Tour Review: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Safety, Ergonomics and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Back Care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More About Your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Success: Key take away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from the week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Emotional Intelligence: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What to Do When You Don't Understand 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Dealing with Your Anger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Personal Safety 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Basic first Aid Overview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5S / Visual Workplace 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Quick Changeovers (SMED)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92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Week 3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AM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Protecting Your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Hearing and Other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Important PPE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 Day in the Life of a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Food Plant: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Food Safety Standards &amp; Seafood Plant Module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Getting Ready for</a:t>
                      </a:r>
                      <a:br>
                        <a:rPr lang="en-CA" sz="1000" b="1" u="none" strike="noStrike" dirty="0">
                          <a:effectLst/>
                        </a:rPr>
                      </a:br>
                      <a:r>
                        <a:rPr lang="en-CA" sz="1000" b="1" u="none" strike="noStrike" dirty="0">
                          <a:effectLst/>
                        </a:rPr>
                        <a:t>Placement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Hand Washing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HACCP 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Safe Foods for Canadian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Regulations (SFCR)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281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PM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Physical Demands of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the Job On The Body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(YMCA)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Documents and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Instructions in the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Workplace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Getting Ready for</a:t>
                      </a:r>
                      <a:br>
                        <a:rPr lang="en-CA" sz="1000" b="1" u="none" strike="noStrike" dirty="0">
                          <a:effectLst/>
                        </a:rPr>
                      </a:br>
                      <a:r>
                        <a:rPr lang="en-CA" sz="1000" b="1" u="none" strike="noStrike" dirty="0">
                          <a:effectLst/>
                        </a:rPr>
                        <a:t>Placement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WHMIS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Key takeaways from first three weeks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78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Week 4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 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>
                          <a:effectLst/>
                        </a:rPr>
                        <a:t>JOB TRIAL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Week 5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 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JOB TRIAL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Week 6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>
                          <a:effectLst/>
                        </a:rPr>
                        <a:t>AM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Individual Performance Review with Your Coach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The Job Search:</a:t>
                      </a:r>
                      <a:br>
                        <a:rPr lang="en-CA" sz="1000" b="1" u="none" strike="noStrike" dirty="0">
                          <a:effectLst/>
                        </a:rPr>
                      </a:br>
                      <a:r>
                        <a:rPr lang="en-CA" sz="1000" b="1" u="none" strike="noStrike" dirty="0">
                          <a:effectLst/>
                        </a:rPr>
                        <a:t>Planning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The Job Search: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Letter Writing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u="none" strike="noStrike" dirty="0">
                          <a:effectLst/>
                        </a:rPr>
                        <a:t>The Job Search:</a:t>
                      </a:r>
                      <a:br>
                        <a:rPr lang="en-CA" sz="1000" b="1" u="none" strike="noStrike" dirty="0">
                          <a:effectLst/>
                        </a:rPr>
                      </a:br>
                      <a:r>
                        <a:rPr lang="en-CA" sz="1000" b="1" u="none" strike="noStrike" dirty="0">
                          <a:effectLst/>
                        </a:rPr>
                        <a:t>Interviewing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Program Wrap Up 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Workplace Transitioning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87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>
                          <a:effectLst/>
                        </a:rPr>
                        <a:t>PM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Individual Performance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Review with Your Coach 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Lessons learned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The Job Search: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Resume Design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The Job Search: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Contacting Employers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Graduation Ceremony </a:t>
                      </a:r>
                      <a:r>
                        <a:rPr lang="en-US" sz="1000" b="1" u="none" strike="noStrike" dirty="0">
                          <a:effectLst/>
                        </a:rPr>
                        <a:t>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The Job Search: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Interviewing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Program Wrap Up &amp;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Workplace Transitioning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33" marR="5333" marT="5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32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Project location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90600"/>
            <a:ext cx="4407532" cy="2362200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19917415">
            <a:off x="2259674" y="952883"/>
            <a:ext cx="6123460" cy="3368000"/>
          </a:xfrm>
          <a:prstGeom prst="triangle">
            <a:avLst>
              <a:gd name="adj" fmla="val 17071"/>
            </a:avLst>
          </a:prstGeom>
          <a:solidFill>
            <a:srgbClr val="2289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17" y="2667000"/>
            <a:ext cx="54022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57800"/>
          </a:xfrm>
        </p:spPr>
        <p:txBody>
          <a:bodyPr numCol="2" spcCol="640080">
            <a:normAutofit lnSpcReduction="10000"/>
          </a:bodyPr>
          <a:lstStyle/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Vantage Foods Inc.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CB Freezers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Trenton Cold Storage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Drossbach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Berry Global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Anamet Canada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Hain Celestial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H</a:t>
            </a:r>
            <a:r>
              <a:rPr lang="en-US" sz="2000" dirty="0" smtClean="0">
                <a:solidFill>
                  <a:srgbClr val="002060"/>
                </a:solidFill>
              </a:rPr>
              <a:t>anon Systems Canada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GH Manufacturing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Cascades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Kruger Products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Premier Tech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Horizon Plastics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Lorenz Conveying</a:t>
            </a:r>
          </a:p>
          <a:p>
            <a:pPr>
              <a:lnSpc>
                <a:spcPct val="2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CPS Wood Products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Manufacturer Partners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0812" y="829076"/>
            <a:ext cx="1789788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282" y="1625276"/>
            <a:ext cx="654848" cy="74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906" y="2401111"/>
            <a:ext cx="1371600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406" y="3083011"/>
            <a:ext cx="1752600" cy="572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25" y="3689793"/>
            <a:ext cx="1071563" cy="587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744" y="4311234"/>
            <a:ext cx="857924" cy="592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2" y="4937522"/>
            <a:ext cx="915308" cy="766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806" y="5738109"/>
            <a:ext cx="1447800" cy="339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812" y="1597138"/>
            <a:ext cx="1098428" cy="631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1795" y="1280997"/>
            <a:ext cx="2026005" cy="166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526" y="2345193"/>
            <a:ext cx="1443000" cy="538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529" y="3000967"/>
            <a:ext cx="1694994" cy="5197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265" y="5002522"/>
            <a:ext cx="913523" cy="500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657" y="3637723"/>
            <a:ext cx="1258738" cy="665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068" y="4420594"/>
            <a:ext cx="1301917" cy="4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1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Participating manufacturers: 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Demonstrate that </a:t>
            </a:r>
            <a:r>
              <a:rPr lang="en-US" sz="2000" b="1" u="sng" dirty="0" smtClean="0">
                <a:solidFill>
                  <a:srgbClr val="002060"/>
                </a:solidFill>
              </a:rPr>
              <a:t>they have vacancies </a:t>
            </a:r>
            <a:r>
              <a:rPr lang="en-US" sz="2000" dirty="0" smtClean="0">
                <a:solidFill>
                  <a:srgbClr val="002060"/>
                </a:solidFill>
              </a:rPr>
              <a:t>that have the potential to be permanent with long-term sustainability and opportunities for advancement 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Demonstrate the ability to </a:t>
            </a:r>
            <a:r>
              <a:rPr lang="en-US" sz="2000" b="1" u="sng" dirty="0" smtClean="0">
                <a:solidFill>
                  <a:srgbClr val="002060"/>
                </a:solidFill>
              </a:rPr>
              <a:t>provide the placement participant with adequate supervision and experience</a:t>
            </a:r>
            <a:r>
              <a:rPr lang="en-US" sz="2000" dirty="0" smtClean="0">
                <a:solidFill>
                  <a:srgbClr val="002060"/>
                </a:solidFill>
              </a:rPr>
              <a:t> as described in the placement agreement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Collaborate with fellow partners on an active and ongoing basis in </a:t>
            </a:r>
            <a:r>
              <a:rPr lang="en-US" sz="2000" b="1" u="sng" dirty="0">
                <a:solidFill>
                  <a:srgbClr val="002060"/>
                </a:solidFill>
              </a:rPr>
              <a:t>identifying specific skills requirements associated with vacancies</a:t>
            </a:r>
            <a:r>
              <a:rPr lang="en-US" sz="2000" dirty="0" smtClean="0">
                <a:solidFill>
                  <a:srgbClr val="002060"/>
                </a:solidFill>
              </a:rPr>
              <a:t>, and in </a:t>
            </a:r>
            <a:r>
              <a:rPr lang="en-US" sz="2000" b="1" u="sng" dirty="0">
                <a:solidFill>
                  <a:srgbClr val="002060"/>
                </a:solidFill>
              </a:rPr>
              <a:t>developing sector-focused employment services and training curriculum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What do we ask of our Manufacturer Partners?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07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Augments and supports recruiting efforts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Provides skilled employees that are ready to work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Employees are ready to hit the ground running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Strong team players that contribute to culture change and continuous improvement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Employees with both technical and soft skills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Improved </a:t>
            </a:r>
            <a:r>
              <a:rPr lang="en-US" sz="2000" dirty="0">
                <a:solidFill>
                  <a:srgbClr val="002060"/>
                </a:solidFill>
              </a:rPr>
              <a:t>retention </a:t>
            </a:r>
            <a:r>
              <a:rPr lang="en-US" sz="2000" dirty="0" smtClean="0">
                <a:solidFill>
                  <a:srgbClr val="002060"/>
                </a:solidFill>
              </a:rPr>
              <a:t>rates</a:t>
            </a:r>
          </a:p>
          <a:p>
            <a:pPr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</a:rPr>
              <a:t>Positively impacts the bottom line!</a:t>
            </a:r>
          </a:p>
          <a:p>
            <a:pPr>
              <a:buClr>
                <a:srgbClr val="C00000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*Estimates </a:t>
            </a:r>
            <a:r>
              <a:rPr lang="en-US" sz="2000" i="1" dirty="0">
                <a:solidFill>
                  <a:srgbClr val="002060"/>
                </a:solidFill>
              </a:rPr>
              <a:t>of the cost of employee turnover for entry level positions average around 30% to 50% of an employee’s annual salary. This includes costs related to hiring, onboarding and training, learning and development and time when a role is </a:t>
            </a:r>
            <a:r>
              <a:rPr lang="en-US" sz="2000" i="1" dirty="0" smtClean="0">
                <a:solidFill>
                  <a:srgbClr val="002060"/>
                </a:solidFill>
              </a:rPr>
              <a:t>unfilled.</a:t>
            </a:r>
          </a:p>
          <a:p>
            <a:pPr marL="0" indent="0" algn="ctr">
              <a:buNone/>
            </a:pPr>
            <a:r>
              <a:rPr lang="en-US" sz="2000" b="1" i="1" u="sng" dirty="0" smtClean="0">
                <a:solidFill>
                  <a:srgbClr val="EA1F35"/>
                </a:solidFill>
              </a:rPr>
              <a:t>For </a:t>
            </a:r>
            <a:r>
              <a:rPr lang="en-US" sz="2000" b="1" i="1" u="sng" dirty="0">
                <a:solidFill>
                  <a:srgbClr val="EA1F35"/>
                </a:solidFill>
              </a:rPr>
              <a:t>a $15/hour job </a:t>
            </a:r>
            <a:r>
              <a:rPr lang="en-US" sz="2000" b="1" i="1" u="sng" dirty="0" smtClean="0">
                <a:solidFill>
                  <a:srgbClr val="EA1F35"/>
                </a:solidFill>
              </a:rPr>
              <a:t>turnover can </a:t>
            </a:r>
            <a:r>
              <a:rPr lang="en-US" sz="2000" b="1" i="1" u="sng" dirty="0">
                <a:solidFill>
                  <a:srgbClr val="EA1F35"/>
                </a:solidFill>
              </a:rPr>
              <a:t>amount </a:t>
            </a:r>
            <a:r>
              <a:rPr lang="en-US" sz="2000" b="1" i="1" u="sng" dirty="0" smtClean="0">
                <a:solidFill>
                  <a:srgbClr val="EA1F35"/>
                </a:solidFill>
              </a:rPr>
              <a:t>to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i="1" u="sng" dirty="0" smtClean="0">
                <a:solidFill>
                  <a:srgbClr val="EA1F35"/>
                </a:solidFill>
              </a:rPr>
              <a:t>$10,000/person </a:t>
            </a:r>
            <a:r>
              <a:rPr lang="en-US" sz="2000" b="1" i="1" u="sng" dirty="0">
                <a:solidFill>
                  <a:srgbClr val="EA1F35"/>
                </a:solidFill>
              </a:rPr>
              <a:t>at a </a:t>
            </a:r>
            <a:r>
              <a:rPr lang="en-US" sz="2000" b="1" i="1" u="sng" dirty="0" smtClean="0">
                <a:solidFill>
                  <a:srgbClr val="EA1F35"/>
                </a:solidFill>
              </a:rPr>
              <a:t>33% </a:t>
            </a:r>
            <a:r>
              <a:rPr lang="en-US" sz="2000" b="1" i="1" u="sng" dirty="0">
                <a:solidFill>
                  <a:srgbClr val="EA1F35"/>
                </a:solidFill>
              </a:rPr>
              <a:t>turnover cost</a:t>
            </a:r>
            <a:r>
              <a:rPr lang="en-US" sz="2000" b="1" i="1" u="sng" dirty="0" smtClean="0">
                <a:solidFill>
                  <a:srgbClr val="EA1F35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US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https</a:t>
            </a:r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://www.linkedin.com/pulse/20140701121556-17497251-the-cost-of-employee-turnover/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Benefits To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mployers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2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“Elevate </a:t>
            </a:r>
            <a:r>
              <a:rPr lang="en-US" i="1" dirty="0"/>
              <a:t>Plus is a critical piece of our Human Resources strategy at Vantage Foods </a:t>
            </a:r>
            <a:r>
              <a:rPr lang="en-US" i="1" dirty="0" smtClean="0"/>
              <a:t>Inc.</a:t>
            </a:r>
          </a:p>
          <a:p>
            <a:pPr marL="0" indent="0">
              <a:buNone/>
            </a:pPr>
            <a:r>
              <a:rPr lang="en-US" i="1" dirty="0" smtClean="0"/>
              <a:t>It’s </a:t>
            </a:r>
            <a:r>
              <a:rPr lang="en-US" i="1" dirty="0"/>
              <a:t>comprehensive training program provides participants with </a:t>
            </a:r>
            <a:r>
              <a:rPr lang="en-US" i="1" dirty="0" smtClean="0"/>
              <a:t>the requisite </a:t>
            </a:r>
            <a:r>
              <a:rPr lang="en-US" i="1" dirty="0"/>
              <a:t>skills to meet the employment demands within our fast paced, HACCP approved food manufacturing </a:t>
            </a:r>
            <a:r>
              <a:rPr lang="en-US" i="1" dirty="0" smtClean="0"/>
              <a:t>facility.</a:t>
            </a:r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post-graduation support services ensure long term success and increased retention </a:t>
            </a:r>
            <a:r>
              <a:rPr lang="en-US" i="1" dirty="0" smtClean="0"/>
              <a:t>rates.</a:t>
            </a:r>
          </a:p>
          <a:p>
            <a:pPr marL="0" indent="0">
              <a:buNone/>
            </a:pPr>
            <a:r>
              <a:rPr lang="en-US" i="1" dirty="0" smtClean="0"/>
              <a:t>Team </a:t>
            </a:r>
            <a:r>
              <a:rPr lang="en-US" i="1" dirty="0"/>
              <a:t>members, who have been hired through the Elevate Plus program, add immediate value to our organization as a result of the opportunity they are given</a:t>
            </a:r>
            <a:r>
              <a:rPr lang="en-US" i="1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4052888" algn="l"/>
              </a:tabLst>
            </a:pPr>
            <a:r>
              <a:rPr lang="en-US" dirty="0" smtClean="0"/>
              <a:t>	Rob Yorki,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4052888" algn="l"/>
              </a:tabLst>
            </a:pPr>
            <a:r>
              <a:rPr lang="en-US" dirty="0" smtClean="0"/>
              <a:t>	Manager of Human Resources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4052888" algn="l"/>
              </a:tabLst>
            </a:pPr>
            <a:r>
              <a:rPr lang="en-US" dirty="0" smtClean="0"/>
              <a:t>	Vantage Foods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Manufacturer feedback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51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2920" y="1143000"/>
            <a:ext cx="818388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One  “</a:t>
            </a:r>
            <a:r>
              <a:rPr lang="en-US" sz="2000" b="1" dirty="0" smtClean="0">
                <a:solidFill>
                  <a:srgbClr val="002060"/>
                </a:solidFill>
              </a:rPr>
              <a:t>PLUS</a:t>
            </a:r>
            <a:r>
              <a:rPr lang="en-US" sz="2000" dirty="0" smtClean="0">
                <a:solidFill>
                  <a:srgbClr val="002060"/>
                </a:solidFill>
              </a:rPr>
              <a:t>” in Elevate Plus is the improving </a:t>
            </a:r>
            <a:r>
              <a:rPr lang="en-US" sz="2000" dirty="0">
                <a:solidFill>
                  <a:srgbClr val="002060"/>
                </a:solidFill>
              </a:rPr>
              <a:t>the capabilities of manufacturers to effectively onboard, </a:t>
            </a:r>
            <a:r>
              <a:rPr lang="en-US" sz="2000" dirty="0" smtClean="0">
                <a:solidFill>
                  <a:srgbClr val="002060"/>
                </a:solidFill>
              </a:rPr>
              <a:t>develop, </a:t>
            </a:r>
            <a:r>
              <a:rPr lang="en-US" sz="2000" dirty="0">
                <a:solidFill>
                  <a:srgbClr val="002060"/>
                </a:solidFill>
              </a:rPr>
              <a:t>support </a:t>
            </a:r>
            <a:r>
              <a:rPr lang="en-US" sz="2000" dirty="0" smtClean="0">
                <a:solidFill>
                  <a:srgbClr val="002060"/>
                </a:solidFill>
              </a:rPr>
              <a:t>and retain their employees.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Training and support for manufacturers include:</a:t>
            </a:r>
            <a:endParaRPr 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Ongoing interaction (in person and via phone, email and text) with project staff to address issues related to participants and how supervision and management at the plants </a:t>
            </a:r>
            <a:r>
              <a:rPr lang="en-US" sz="2000" dirty="0">
                <a:solidFill>
                  <a:srgbClr val="002060"/>
                </a:solidFill>
              </a:rPr>
              <a:t>can assist with a resolution</a:t>
            </a:r>
            <a:endParaRPr 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Training on: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Enhancing </a:t>
            </a:r>
            <a:r>
              <a:rPr lang="en-US" sz="2000" dirty="0" smtClean="0">
                <a:solidFill>
                  <a:srgbClr val="002060"/>
                </a:solidFill>
              </a:rPr>
              <a:t>Onboarding Through Mentoring </a:t>
            </a:r>
            <a:r>
              <a:rPr lang="en-US" sz="2000" dirty="0">
                <a:solidFill>
                  <a:srgbClr val="002060"/>
                </a:solidFill>
              </a:rPr>
              <a:t>&amp; </a:t>
            </a:r>
            <a:r>
              <a:rPr lang="en-US" sz="2000" dirty="0" smtClean="0">
                <a:solidFill>
                  <a:srgbClr val="002060"/>
                </a:solidFill>
              </a:rPr>
              <a:t>Coaching</a:t>
            </a:r>
            <a:endParaRPr lang="en-US" sz="2000" dirty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Mental H</a:t>
            </a:r>
            <a:r>
              <a:rPr lang="en-US" sz="2000" dirty="0" smtClean="0">
                <a:solidFill>
                  <a:srgbClr val="002060"/>
                </a:solidFill>
              </a:rPr>
              <a:t>ealth Awareness</a:t>
            </a:r>
            <a:endParaRPr lang="en-US" sz="2000" dirty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Train the </a:t>
            </a:r>
            <a:r>
              <a:rPr lang="en-US" sz="2000" dirty="0" smtClean="0">
                <a:solidFill>
                  <a:srgbClr val="002060"/>
                </a:solidFill>
              </a:rPr>
              <a:t>Trainer</a:t>
            </a:r>
            <a:endParaRPr 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Employer Training &amp; Support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24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Enhancing Employee Onboarding through Mentorship and Coaching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It will: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Build employer capability and the capacity of internal mentors and coaches to help improve on boarding results and overall job retention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It will help position employers to: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Increase organizational responsiveness to employees, market and clients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Drive fundamental change in a very practical way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Reduce turnover and improve job retention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Maintain adaptability to changing needs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Reduce staffing related costs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Requirements: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4 days of workshops over 4-6 week period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Out of class preparation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Coaching And Mentoring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20" y="4038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Mentor Coach Picture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795563"/>
            <a:ext cx="3131109" cy="20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11138"/>
            <a:ext cx="5943600" cy="755650"/>
          </a:xfrm>
        </p:spPr>
        <p:txBody>
          <a:bodyPr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Mentoring &amp; Coaching Training for Employers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xfrm>
            <a:off x="5715000" y="1524000"/>
            <a:ext cx="3200400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A few quotes from class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dirty="0" smtClean="0"/>
              <a:t>“</a:t>
            </a:r>
            <a:r>
              <a:rPr lang="en-CA" altLang="en-US" sz="2400" dirty="0" smtClean="0"/>
              <a:t>Day One was 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altLang="en-US" sz="2400" dirty="0" smtClean="0"/>
              <a:t>Eye Opener”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CA" altLang="en-US" sz="2400" dirty="0" smtClean="0"/>
          </a:p>
          <a:p>
            <a:pPr marL="0" indent="0" algn="ctr">
              <a:buNone/>
            </a:pPr>
            <a:r>
              <a:rPr lang="en-CA" altLang="en-US" sz="2400" dirty="0" smtClean="0"/>
              <a:t>“Training was helpful and informative”</a:t>
            </a:r>
          </a:p>
          <a:p>
            <a:pPr marL="0" indent="0" algn="ctr">
              <a:buNone/>
            </a:pPr>
            <a:endParaRPr lang="en-US" altLang="en-US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dirty="0" smtClean="0"/>
              <a:t>“</a:t>
            </a:r>
            <a:r>
              <a:rPr lang="en-CA" altLang="en-US" sz="2400" dirty="0" smtClean="0"/>
              <a:t>Learned how to approach employees”</a:t>
            </a:r>
            <a:endParaRPr lang="en-US" alt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CA" altLang="en-US" sz="2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28650" y="1825625"/>
          <a:ext cx="4989195" cy="292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1138"/>
            <a:ext cx="26971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58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</a:rPr>
              <a:t>Unemployed</a:t>
            </a:r>
            <a:r>
              <a:rPr lang="en-US" sz="2000" dirty="0" smtClean="0">
                <a:solidFill>
                  <a:srgbClr val="002060"/>
                </a:solidFill>
              </a:rPr>
              <a:t> (average &lt; 20hrs/week)</a:t>
            </a:r>
          </a:p>
          <a:p>
            <a:pPr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</a:rPr>
              <a:t>Not </a:t>
            </a:r>
            <a:r>
              <a:rPr lang="en-US" sz="2000" b="1" dirty="0">
                <a:solidFill>
                  <a:srgbClr val="002060"/>
                </a:solidFill>
              </a:rPr>
              <a:t>participating in full-time training or </a:t>
            </a:r>
            <a:r>
              <a:rPr lang="en-US" sz="2000" b="1" dirty="0" smtClean="0">
                <a:solidFill>
                  <a:srgbClr val="002060"/>
                </a:solidFill>
              </a:rPr>
              <a:t>education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18 </a:t>
            </a:r>
            <a:r>
              <a:rPr lang="en-US" sz="2000" dirty="0">
                <a:solidFill>
                  <a:srgbClr val="002060"/>
                </a:solidFill>
              </a:rPr>
              <a:t>years of age or </a:t>
            </a:r>
            <a:r>
              <a:rPr lang="en-US" sz="2000" dirty="0" smtClean="0">
                <a:solidFill>
                  <a:srgbClr val="002060"/>
                </a:solidFill>
              </a:rPr>
              <a:t>older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Require </a:t>
            </a:r>
            <a:r>
              <a:rPr lang="en-US" sz="2000" dirty="0">
                <a:solidFill>
                  <a:srgbClr val="002060"/>
                </a:solidFill>
              </a:rPr>
              <a:t>an </a:t>
            </a:r>
            <a:r>
              <a:rPr lang="en-US" sz="2000" b="1" dirty="0">
                <a:solidFill>
                  <a:srgbClr val="002060"/>
                </a:solidFill>
              </a:rPr>
              <a:t>intensive intervention </a:t>
            </a:r>
            <a:r>
              <a:rPr lang="en-US" sz="2000" dirty="0">
                <a:solidFill>
                  <a:srgbClr val="002060"/>
                </a:solidFill>
              </a:rPr>
              <a:t>that includes all mandatory </a:t>
            </a:r>
            <a:r>
              <a:rPr lang="en-US" sz="2000" dirty="0" smtClean="0">
                <a:solidFill>
                  <a:srgbClr val="002060"/>
                </a:solidFill>
              </a:rPr>
              <a:t>project </a:t>
            </a:r>
            <a:r>
              <a:rPr lang="en-US" sz="2000" dirty="0">
                <a:solidFill>
                  <a:srgbClr val="002060"/>
                </a:solidFill>
              </a:rPr>
              <a:t>components to obtain and advance in </a:t>
            </a:r>
            <a:r>
              <a:rPr lang="en-US" sz="2000" dirty="0" smtClean="0">
                <a:solidFill>
                  <a:srgbClr val="002060"/>
                </a:solidFill>
              </a:rPr>
              <a:t>employment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Have </a:t>
            </a:r>
            <a:r>
              <a:rPr lang="en-US" sz="2000" b="1" dirty="0">
                <a:solidFill>
                  <a:srgbClr val="002060"/>
                </a:solidFill>
              </a:rPr>
              <a:t>poor employment history</a:t>
            </a:r>
            <a:r>
              <a:rPr lang="en-US" sz="2000" dirty="0">
                <a:solidFill>
                  <a:srgbClr val="002060"/>
                </a:solidFill>
              </a:rPr>
              <a:t>, for example, long-term unemployment, underemployed, or precariously employed, including interruptions in work </a:t>
            </a:r>
            <a:r>
              <a:rPr lang="en-US" sz="2000" dirty="0" smtClean="0">
                <a:solidFill>
                  <a:srgbClr val="002060"/>
                </a:solidFill>
              </a:rPr>
              <a:t>history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Have </a:t>
            </a:r>
            <a:r>
              <a:rPr lang="en-US" sz="2000" b="1" dirty="0">
                <a:solidFill>
                  <a:srgbClr val="002060"/>
                </a:solidFill>
              </a:rPr>
              <a:t>low household income </a:t>
            </a:r>
            <a:r>
              <a:rPr lang="en-US" sz="2000" dirty="0" smtClean="0">
                <a:solidFill>
                  <a:srgbClr val="002060"/>
                </a:solidFill>
              </a:rPr>
              <a:t>or </a:t>
            </a:r>
            <a:r>
              <a:rPr lang="en-US" sz="2000" dirty="0">
                <a:solidFill>
                  <a:srgbClr val="002060"/>
                </a:solidFill>
              </a:rPr>
              <a:t>dependence on non-employment income sources, such as social assistance or employment insurance </a:t>
            </a:r>
            <a:r>
              <a:rPr lang="en-US" sz="2000" dirty="0" smtClean="0">
                <a:solidFill>
                  <a:srgbClr val="002060"/>
                </a:solidFill>
              </a:rPr>
              <a:t>benefits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Are </a:t>
            </a:r>
            <a:r>
              <a:rPr lang="en-US" sz="2000" b="1" dirty="0">
                <a:solidFill>
                  <a:srgbClr val="002060"/>
                </a:solidFill>
              </a:rPr>
              <a:t>low-skilled</a:t>
            </a:r>
            <a:r>
              <a:rPr lang="en-US" sz="2000" dirty="0">
                <a:solidFill>
                  <a:srgbClr val="002060"/>
                </a:solidFill>
              </a:rPr>
              <a:t>, (for example, do not possess a postsecondary-level diploma/degree or trades certification, or require essential skills training or upgrading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Are </a:t>
            </a:r>
            <a:r>
              <a:rPr lang="en-US" sz="2000" b="1" dirty="0">
                <a:solidFill>
                  <a:srgbClr val="002060"/>
                </a:solidFill>
              </a:rPr>
              <a:t>interested in pursuing a career in </a:t>
            </a:r>
            <a:r>
              <a:rPr lang="en-US" sz="2000" b="1" dirty="0" smtClean="0">
                <a:solidFill>
                  <a:srgbClr val="002060"/>
                </a:solidFill>
              </a:rPr>
              <a:t>manufacturing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</a:rPr>
              <a:t>and demonstrate potential for success in the Project </a:t>
            </a:r>
            <a:r>
              <a:rPr lang="en-US" sz="2000" dirty="0" smtClean="0">
                <a:solidFill>
                  <a:srgbClr val="002060"/>
                </a:solidFill>
              </a:rPr>
              <a:t>model </a:t>
            </a:r>
            <a:r>
              <a:rPr lang="en-US" sz="2000" dirty="0">
                <a:solidFill>
                  <a:srgbClr val="002060"/>
                </a:solidFill>
              </a:rPr>
              <a:t>and subsequent employment in identified </a:t>
            </a:r>
            <a:r>
              <a:rPr lang="en-US" sz="2000" dirty="0" smtClean="0">
                <a:solidFill>
                  <a:srgbClr val="002060"/>
                </a:solidFill>
              </a:rPr>
              <a:t>vacancies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Participant Eligibility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8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/>
          <a:lstStyle/>
          <a:p>
            <a:r>
              <a:rPr lang="en-CA" sz="2000" dirty="0">
                <a:solidFill>
                  <a:srgbClr val="002060"/>
                </a:solidFill>
              </a:rPr>
              <a:t>Program staff </a:t>
            </a:r>
            <a:r>
              <a:rPr lang="en-CA" sz="2000" dirty="0" smtClean="0">
                <a:solidFill>
                  <a:srgbClr val="002060"/>
                </a:solidFill>
              </a:rPr>
              <a:t>partner </a:t>
            </a:r>
            <a:r>
              <a:rPr lang="en-CA" sz="2000" dirty="0">
                <a:solidFill>
                  <a:srgbClr val="002060"/>
                </a:solidFill>
              </a:rPr>
              <a:t>with local agencies to provide on-going support</a:t>
            </a:r>
          </a:p>
          <a:p>
            <a:r>
              <a:rPr lang="en-CA" sz="2000" dirty="0">
                <a:solidFill>
                  <a:srgbClr val="002060"/>
                </a:solidFill>
              </a:rPr>
              <a:t>Removing barriers so the participant can focus on learning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Transportation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Day-Care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Food Insecurity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Mental Health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Family Well-being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Access to Health Care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Criminal Record Check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Drug and Alcohol counselling referrals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50188"/>
            <a:ext cx="530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We Coordinate and/or Provide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Wrap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round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upports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2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730" y="5342131"/>
            <a:ext cx="1947814" cy="912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295" y="4419600"/>
            <a:ext cx="1938337" cy="18716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49530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Strong collaborative community partnerships make this work</a:t>
            </a:r>
          </a:p>
          <a:p>
            <a:pPr marL="4225925"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544888">
              <a:buClr>
                <a:srgbClr val="C000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Quinte Cohort Social Network Map showing various levels of engagement</a:t>
            </a:r>
          </a:p>
          <a:p>
            <a:pPr marL="3373438" indent="4540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Lead organization </a:t>
            </a:r>
          </a:p>
          <a:p>
            <a:pPr marL="3373438" indent="4540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Social services </a:t>
            </a:r>
          </a:p>
          <a:p>
            <a:pPr marL="3373438" indent="4540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Employers </a:t>
            </a:r>
          </a:p>
          <a:p>
            <a:pPr marL="3373438" indent="4540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Economic/business development </a:t>
            </a:r>
          </a:p>
          <a:p>
            <a:pPr marL="3373438" indent="4540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Government </a:t>
            </a:r>
          </a:p>
          <a:p>
            <a:pPr marL="3373438" indent="4540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Non-profit </a:t>
            </a:r>
          </a:p>
          <a:p>
            <a:pPr marL="3373438" indent="4540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Police services</a:t>
            </a:r>
          </a:p>
          <a:p>
            <a:pPr marL="3544888"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Community Partnerships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99" y="1524000"/>
            <a:ext cx="3501501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2484120"/>
            <a:ext cx="182880" cy="182880"/>
          </a:xfrm>
          <a:prstGeom prst="rect">
            <a:avLst/>
          </a:prstGeom>
          <a:solidFill>
            <a:srgbClr val="010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114800" y="2755900"/>
            <a:ext cx="182880" cy="18288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114800" y="3027680"/>
            <a:ext cx="182880" cy="182880"/>
          </a:xfrm>
          <a:prstGeom prst="rect">
            <a:avLst/>
          </a:prstGeom>
          <a:solidFill>
            <a:srgbClr val="0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114800" y="3571240"/>
            <a:ext cx="182880" cy="182880"/>
          </a:xfrm>
          <a:prstGeom prst="rect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114800" y="3843020"/>
            <a:ext cx="182880" cy="182880"/>
          </a:xfrm>
          <a:prstGeom prst="rect">
            <a:avLst/>
          </a:prstGeom>
          <a:solidFill>
            <a:srgbClr val="F804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114800" y="4114800"/>
            <a:ext cx="182880" cy="18288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114800" y="3299460"/>
            <a:ext cx="182880" cy="182880"/>
          </a:xfrm>
          <a:prstGeom prst="rect">
            <a:avLst/>
          </a:prstGeom>
          <a:solidFill>
            <a:srgbClr val="01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926453" y="4557700"/>
            <a:ext cx="209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Social </a:t>
            </a:r>
            <a:r>
              <a:rPr lang="en-US" dirty="0" smtClean="0">
                <a:solidFill>
                  <a:srgbClr val="002060"/>
                </a:solidFill>
                <a:latin typeface="+mn-lt"/>
                <a:cs typeface="+mn-cs"/>
              </a:rPr>
              <a:t>Network Map for 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another location</a:t>
            </a:r>
            <a:endParaRPr lang="en-CA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4419600"/>
            <a:ext cx="4003832" cy="1871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381000" y="5744142"/>
            <a:ext cx="2691642" cy="35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An </a:t>
            </a:r>
            <a:r>
              <a:rPr lang="en-US" sz="800" dirty="0"/>
              <a:t>Examination of Social Capital in the Elevate Project Using Social Network Analysis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8182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Elevate Plus </a:t>
            </a:r>
            <a:r>
              <a:rPr lang="en-US" sz="2000" dirty="0" smtClean="0">
                <a:solidFill>
                  <a:srgbClr val="002060"/>
                </a:solidFill>
              </a:rPr>
              <a:t>is a collaborative </a:t>
            </a:r>
            <a:r>
              <a:rPr lang="en-US" sz="2000" dirty="0">
                <a:solidFill>
                  <a:srgbClr val="002060"/>
                </a:solidFill>
              </a:rPr>
              <a:t>workforce development </a:t>
            </a:r>
            <a:r>
              <a:rPr lang="en-US" sz="2000" dirty="0" smtClean="0">
                <a:solidFill>
                  <a:srgbClr val="002060"/>
                </a:solidFill>
              </a:rPr>
              <a:t>strategy </a:t>
            </a:r>
            <a:r>
              <a:rPr lang="en-US" sz="2000" dirty="0">
                <a:solidFill>
                  <a:srgbClr val="002060"/>
                </a:solidFill>
              </a:rPr>
              <a:t>for the </a:t>
            </a:r>
            <a:r>
              <a:rPr lang="en-US" sz="2000" dirty="0" smtClean="0">
                <a:solidFill>
                  <a:srgbClr val="002060"/>
                </a:solidFill>
              </a:rPr>
              <a:t>Greater Bay of Quinte </a:t>
            </a:r>
            <a:r>
              <a:rPr lang="en-US" sz="2000" dirty="0" smtClean="0">
                <a:solidFill>
                  <a:srgbClr val="5A667E"/>
                </a:solidFill>
              </a:rPr>
              <a:t>Region </a:t>
            </a:r>
            <a:r>
              <a:rPr lang="en-US" sz="2000" dirty="0">
                <a:solidFill>
                  <a:srgbClr val="5A667E"/>
                </a:solidFill>
              </a:rPr>
              <a:t>manufacturing </a:t>
            </a:r>
            <a:r>
              <a:rPr lang="en-US" sz="2000" dirty="0" smtClean="0">
                <a:solidFill>
                  <a:srgbClr val="002060"/>
                </a:solidFill>
              </a:rPr>
              <a:t>sector.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It provides:</a:t>
            </a:r>
          </a:p>
          <a:p>
            <a:pPr marL="0" indent="0" algn="ctr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2000" b="1" dirty="0">
                <a:solidFill>
                  <a:srgbClr val="002060"/>
                </a:solidFill>
              </a:rPr>
              <a:t>Jobs for </a:t>
            </a:r>
            <a:r>
              <a:rPr lang="en-US" sz="2000" b="1" dirty="0" smtClean="0">
                <a:solidFill>
                  <a:srgbClr val="002060"/>
                </a:solidFill>
              </a:rPr>
              <a:t>people, People </a:t>
            </a:r>
            <a:r>
              <a:rPr lang="en-US" sz="2000" b="1" dirty="0">
                <a:solidFill>
                  <a:srgbClr val="002060"/>
                </a:solidFill>
              </a:rPr>
              <a:t>for </a:t>
            </a:r>
            <a:r>
              <a:rPr lang="en-US" sz="2000" b="1" dirty="0" smtClean="0">
                <a:solidFill>
                  <a:srgbClr val="002060"/>
                </a:solidFill>
              </a:rPr>
              <a:t>jobs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through </a:t>
            </a:r>
            <a:r>
              <a:rPr lang="en-US" sz="2000" b="1" dirty="0">
                <a:solidFill>
                  <a:srgbClr val="002060"/>
                </a:solidFill>
              </a:rPr>
              <a:t>strong, collaborative, community based </a:t>
            </a:r>
            <a:r>
              <a:rPr lang="en-US" sz="2000" b="1" dirty="0" smtClean="0">
                <a:solidFill>
                  <a:srgbClr val="002060"/>
                </a:solidFill>
              </a:rPr>
              <a:t>partnerships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using an integrated</a:t>
            </a:r>
            <a:r>
              <a:rPr lang="en-US" sz="2000" b="1" dirty="0">
                <a:solidFill>
                  <a:srgbClr val="002060"/>
                </a:solidFill>
              </a:rPr>
              <a:t>, experiential, accelerated learning </a:t>
            </a:r>
            <a:r>
              <a:rPr lang="en-US" sz="2000" b="1" dirty="0" smtClean="0">
                <a:solidFill>
                  <a:srgbClr val="002060"/>
                </a:solidFill>
              </a:rPr>
              <a:t>platform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576895" y="1105695"/>
            <a:ext cx="4411885" cy="63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500301" y="1137047"/>
            <a:ext cx="45650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6 Cohorts Elevate (74 participants)</a:t>
            </a:r>
          </a:p>
          <a:p>
            <a:pPr algn="ctr"/>
            <a:r>
              <a:rPr lang="en-US" sz="1700" b="1" dirty="0" smtClean="0"/>
              <a:t>10 Cohorts Elevate Plus (135 participants)</a:t>
            </a:r>
            <a:endParaRPr lang="en-CA" sz="17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163" y="352425"/>
            <a:ext cx="6065837" cy="425450"/>
          </a:xfrm>
        </p:spPr>
        <p:txBody>
          <a:bodyPr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Results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2533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5600"/>
            <a:ext cx="26971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878" y="4858434"/>
            <a:ext cx="213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EP Cohorts 1 to 10</a:t>
            </a:r>
          </a:p>
          <a:p>
            <a:pPr algn="ctr"/>
            <a:r>
              <a:rPr lang="en-US" b="1" dirty="0" smtClean="0">
                <a:latin typeface="+mn-lt"/>
              </a:rPr>
              <a:t>135 people</a:t>
            </a:r>
            <a:endParaRPr lang="en-CA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4696" y="5427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EP Cohorts 1 to 5</a:t>
            </a:r>
          </a:p>
          <a:p>
            <a:pPr algn="ctr"/>
            <a:r>
              <a:rPr lang="en-US" b="1" dirty="0" smtClean="0">
                <a:latin typeface="+mn-lt"/>
              </a:rPr>
              <a:t>54 people</a:t>
            </a:r>
            <a:endParaRPr lang="en-CA" b="1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1111251"/>
            <a:ext cx="4267200" cy="44558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ounded Rectangle 11"/>
          <p:cNvSpPr/>
          <p:nvPr/>
        </p:nvSpPr>
        <p:spPr>
          <a:xfrm>
            <a:off x="4576896" y="1981198"/>
            <a:ext cx="4417202" cy="4151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340452" y="5653196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graduation rate for the 6 Elevate cohorts was 82%</a:t>
            </a:r>
            <a:endParaRPr lang="en-CA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78554" y="515150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78%</a:t>
            </a:r>
            <a:endParaRPr lang="en-CA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5072634" y="4905244"/>
            <a:ext cx="332085" cy="192374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981468"/>
              </p:ext>
            </p:extLst>
          </p:nvPr>
        </p:nvGraphicFramePr>
        <p:xfrm>
          <a:off x="152400" y="1105696"/>
          <a:ext cx="4267200" cy="37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32714"/>
              </p:ext>
            </p:extLst>
          </p:nvPr>
        </p:nvGraphicFramePr>
        <p:xfrm>
          <a:off x="4583181" y="2286000"/>
          <a:ext cx="4411884" cy="336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83181" y="1992868"/>
            <a:ext cx="44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Elevate Plus 1 Year Employment Status</a:t>
            </a:r>
            <a:endParaRPr lang="en-CA" b="1" dirty="0">
              <a:latin typeface="+mn-lt"/>
            </a:endParaRPr>
          </a:p>
        </p:txBody>
      </p:sp>
      <p:sp>
        <p:nvSpPr>
          <p:cNvPr id="8" name="Pie 7"/>
          <p:cNvSpPr/>
          <p:nvPr/>
        </p:nvSpPr>
        <p:spPr>
          <a:xfrm rot="16200000">
            <a:off x="4922628" y="2885148"/>
            <a:ext cx="2153519" cy="2174424"/>
          </a:xfrm>
          <a:prstGeom prst="pie">
            <a:avLst>
              <a:gd name="adj1" fmla="val 0"/>
              <a:gd name="adj2" fmla="val 1694018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5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Neil Dick – Coordinator &amp; Facilitator</a:t>
            </a:r>
          </a:p>
          <a:p>
            <a:r>
              <a:rPr lang="en-US" dirty="0" smtClean="0"/>
              <a:t>Chuck O’Malley - Project leader (LTKC Corporate Account Manager)</a:t>
            </a:r>
          </a:p>
          <a:p>
            <a:r>
              <a:rPr lang="en-US" dirty="0"/>
              <a:t>Dan </a:t>
            </a:r>
            <a:r>
              <a:rPr lang="en-US" dirty="0" smtClean="0"/>
              <a:t>Brennan - Job coach / councillor</a:t>
            </a:r>
          </a:p>
          <a:p>
            <a:r>
              <a:rPr lang="en-US" dirty="0" smtClean="0"/>
              <a:t>Lori Smith - </a:t>
            </a:r>
            <a:r>
              <a:rPr lang="en-US" dirty="0"/>
              <a:t>Job coach </a:t>
            </a:r>
          </a:p>
          <a:p>
            <a:r>
              <a:rPr lang="en-US" dirty="0" smtClean="0"/>
              <a:t>Pam Wilson - Job </a:t>
            </a:r>
            <a:r>
              <a:rPr lang="en-US" dirty="0"/>
              <a:t>coach </a:t>
            </a:r>
            <a:endParaRPr lang="en-US" dirty="0" smtClean="0"/>
          </a:p>
          <a:p>
            <a:r>
              <a:rPr lang="en-US" dirty="0"/>
              <a:t>Brad Monkman – Administration</a:t>
            </a:r>
          </a:p>
          <a:p>
            <a:r>
              <a:rPr lang="en-US" dirty="0"/>
              <a:t>Mike Hewitt </a:t>
            </a:r>
            <a:r>
              <a:rPr lang="en-US" dirty="0" smtClean="0"/>
              <a:t>– Contract administrator</a:t>
            </a:r>
            <a:endParaRPr 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Elevate Plus Team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62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029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Program success depends on community and employer partnerships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The relationship between the employer, the delivery agent, and the community needs to be strong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Successful participants MUST WANT to work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Participant screening is very important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Self-awareness, personal growth, and support circle are keys to graduate success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Self-confidence and self-esteem are the biggest transformation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Personal mentoring, coaching, and support after training strengthens retention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Cohorts of around 12 are a good size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“</a:t>
            </a:r>
            <a:r>
              <a:rPr lang="en-US" sz="2000" dirty="0">
                <a:solidFill>
                  <a:srgbClr val="002060"/>
                </a:solidFill>
              </a:rPr>
              <a:t>Soft skills” are the hard skills!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Lessons Learned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24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86700" cy="435133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Common </a:t>
            </a:r>
            <a:r>
              <a:rPr lang="en-US" sz="2000" dirty="0"/>
              <a:t>goals</a:t>
            </a:r>
          </a:p>
          <a:p>
            <a:pPr>
              <a:defRPr/>
            </a:pPr>
            <a:r>
              <a:rPr lang="en-US" sz="2000" dirty="0"/>
              <a:t>Customer first approach to </a:t>
            </a:r>
            <a:r>
              <a:rPr lang="en-US" sz="2000" dirty="0" smtClean="0"/>
              <a:t>business (</a:t>
            </a:r>
            <a:r>
              <a:rPr lang="en-US" sz="2000" b="1" dirty="0" smtClean="0"/>
              <a:t>the participant </a:t>
            </a:r>
            <a:r>
              <a:rPr lang="en-US" sz="2000" b="1" u="sng" dirty="0" smtClean="0"/>
              <a:t>AND</a:t>
            </a:r>
            <a:r>
              <a:rPr lang="en-US" sz="2000" b="1" dirty="0" smtClean="0"/>
              <a:t> the employer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Proactive approach </a:t>
            </a:r>
            <a:r>
              <a:rPr lang="en-US" sz="2000" dirty="0" smtClean="0"/>
              <a:t>to bring </a:t>
            </a:r>
            <a:r>
              <a:rPr lang="en-US" sz="2000" dirty="0"/>
              <a:t>forward new ideas, </a:t>
            </a:r>
            <a:r>
              <a:rPr lang="en-US" sz="2000" dirty="0" smtClean="0"/>
              <a:t>programs, modules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Responsive to industry needs and react to opportunities</a:t>
            </a:r>
          </a:p>
          <a:p>
            <a:pPr>
              <a:defRPr/>
            </a:pPr>
            <a:r>
              <a:rPr lang="en-US" sz="2000" dirty="0"/>
              <a:t>Connectivity </a:t>
            </a:r>
            <a:r>
              <a:rPr lang="en-US" sz="2000" dirty="0" smtClean="0"/>
              <a:t>and collaboration with the community and businesses</a:t>
            </a:r>
          </a:p>
          <a:p>
            <a:pPr>
              <a:defRPr/>
            </a:pPr>
            <a:r>
              <a:rPr lang="en-US" sz="2000" dirty="0" smtClean="0"/>
              <a:t>Business sector that is hiring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Communication</a:t>
            </a:r>
          </a:p>
          <a:p>
            <a:pPr>
              <a:defRPr/>
            </a:pPr>
            <a:r>
              <a:rPr lang="en-US" sz="2000" dirty="0"/>
              <a:t>Win-win approach</a:t>
            </a:r>
          </a:p>
          <a:p>
            <a:pPr>
              <a:defRPr/>
            </a:pPr>
            <a:r>
              <a:rPr lang="en-US" sz="2000" dirty="0" smtClean="0"/>
              <a:t>Working with people who can “get stuff done”</a:t>
            </a:r>
          </a:p>
          <a:p>
            <a:pPr>
              <a:defRPr/>
            </a:pPr>
            <a:r>
              <a:rPr lang="en-US" sz="2000" dirty="0" smtClean="0"/>
              <a:t>Celebrating our successes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Success factors</a:t>
            </a:r>
          </a:p>
        </p:txBody>
      </p:sp>
    </p:spTree>
    <p:extLst>
      <p:ext uri="{BB962C8B-B14F-4D97-AF65-F5344CB8AC3E}">
        <p14:creationId xmlns:p14="http://schemas.microsoft.com/office/powerpoint/2010/main" val="15890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From an 8 year old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71"/>
          <a:stretch/>
        </p:blipFill>
        <p:spPr>
          <a:xfrm>
            <a:off x="2362200" y="933450"/>
            <a:ext cx="40386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00" y="3505200"/>
            <a:ext cx="4953000" cy="2514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200" b="1" dirty="0"/>
              <a:t>Mike Hewitt</a:t>
            </a:r>
          </a:p>
          <a:p>
            <a:pPr marL="0" indent="0">
              <a:buNone/>
              <a:defRPr/>
            </a:pPr>
            <a:r>
              <a:rPr lang="en-US" sz="2000" dirty="0" smtClean="0"/>
              <a:t>Manufacturing Resource Centre Coordinator</a:t>
            </a:r>
          </a:p>
          <a:p>
            <a:pPr marL="0" indent="0">
              <a:buNone/>
              <a:defRPr/>
            </a:pPr>
            <a:r>
              <a:rPr lang="en-US" sz="2000" dirty="0" smtClean="0"/>
              <a:t>Quinte Economic Development Commission</a:t>
            </a:r>
          </a:p>
          <a:p>
            <a:pPr marL="0" indent="0">
              <a:buNone/>
              <a:defRPr/>
            </a:pPr>
            <a:r>
              <a:rPr lang="en-US" sz="2000" dirty="0" smtClean="0">
                <a:hlinkClick r:id="rId2"/>
              </a:rPr>
              <a:t>mike@quintedevelopment.com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613-961-7990 ext. 226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Questions &amp; Comments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371600"/>
            <a:ext cx="451701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Neil Dick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Coordinator &amp; Facilitator- Elevate Plus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Loyalist Training &amp; Knowledge Centre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hlinkClick r:id="rId4"/>
              </a:rPr>
              <a:t>NDick@loyalistcollege.com</a:t>
            </a:r>
            <a:endParaRPr lang="en-US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smtClean="0"/>
              <a:t>613-969-1913 ext. </a:t>
            </a:r>
            <a:r>
              <a:rPr lang="en-US" sz="2000" dirty="0" smtClean="0"/>
              <a:t>2635</a:t>
            </a:r>
          </a:p>
        </p:txBody>
      </p:sp>
    </p:spTree>
    <p:extLst>
      <p:ext uri="{BB962C8B-B14F-4D97-AF65-F5344CB8AC3E}">
        <p14:creationId xmlns:p14="http://schemas.microsoft.com/office/powerpoint/2010/main" val="51595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344" y="1325880"/>
            <a:ext cx="3291840" cy="219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43000"/>
            <a:ext cx="3566160" cy="237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657600"/>
            <a:ext cx="3429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53" y="3648959"/>
            <a:ext cx="3567031" cy="237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05200" y="250188"/>
            <a:ext cx="530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Why a workforce development program for manufacturers?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81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024"/>
          <p:cNvGrpSpPr>
            <a:grpSpLocks noChangeAspect="1"/>
          </p:cNvGrpSpPr>
          <p:nvPr/>
        </p:nvGrpSpPr>
        <p:grpSpPr>
          <a:xfrm>
            <a:off x="701814" y="304800"/>
            <a:ext cx="7713140" cy="5805829"/>
            <a:chOff x="34722" y="2020"/>
            <a:chExt cx="9098983" cy="68489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657" y="228600"/>
              <a:ext cx="277700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363" y="2764958"/>
              <a:ext cx="1085760" cy="108576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378" y="3571318"/>
              <a:ext cx="1331976" cy="621792"/>
            </a:xfrm>
            <a:prstGeom prst="rect">
              <a:avLst/>
            </a:prstGeom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021" y="4537450"/>
              <a:ext cx="1206910" cy="83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 descr="Image result for sigma stretch film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99918" y="650223"/>
              <a:ext cx="2229341" cy="617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947" y="1387546"/>
              <a:ext cx="159702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637" y="397456"/>
              <a:ext cx="1374731" cy="440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6016" y="1994257"/>
              <a:ext cx="3273931" cy="109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160" y="2685966"/>
              <a:ext cx="2779573" cy="101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2" y="2621700"/>
              <a:ext cx="1246500" cy="124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26"/>
            <a:stretch/>
          </p:blipFill>
          <p:spPr bwMode="auto">
            <a:xfrm>
              <a:off x="6465459" y="2686410"/>
              <a:ext cx="2668246" cy="135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253" y="4224365"/>
              <a:ext cx="2533458" cy="55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22" y="4959818"/>
              <a:ext cx="2249487" cy="1110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258" y="5345256"/>
              <a:ext cx="1450975" cy="145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76" y="5522425"/>
              <a:ext cx="2122561" cy="347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80" y="5938904"/>
              <a:ext cx="772852" cy="677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67" y="1854525"/>
              <a:ext cx="1261193" cy="726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201" y="2020"/>
              <a:ext cx="2425700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459" y="5243726"/>
              <a:ext cx="2430143" cy="90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585" y="6043752"/>
              <a:ext cx="2746809" cy="34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092" y="6470000"/>
              <a:ext cx="1323975" cy="381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490" y="4886700"/>
              <a:ext cx="1722293" cy="62858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963" y="1350935"/>
              <a:ext cx="1214540" cy="50359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9056" y="2406784"/>
              <a:ext cx="1905825" cy="50562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363" y="2406784"/>
              <a:ext cx="1701997" cy="4555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3065" y="882979"/>
              <a:ext cx="1415358" cy="3063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22" y="3991541"/>
              <a:ext cx="1031338" cy="5229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9445" y="1999906"/>
              <a:ext cx="1608513" cy="3814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86" y="3761936"/>
              <a:ext cx="2775109" cy="73817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967" y="4527795"/>
              <a:ext cx="1475411" cy="4961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8980" y="3984139"/>
              <a:ext cx="1943100" cy="1809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5398" y="4193110"/>
              <a:ext cx="1343025" cy="762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1502" y="1181432"/>
              <a:ext cx="1033320" cy="462636"/>
            </a:xfrm>
            <a:prstGeom prst="rect">
              <a:avLst/>
            </a:prstGeom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661" y="4747720"/>
              <a:ext cx="1151611" cy="47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2" y="937341"/>
              <a:ext cx="1570390" cy="32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3940" y="118335"/>
              <a:ext cx="3383832" cy="34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400" y="4594531"/>
              <a:ext cx="969963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323" y="910792"/>
              <a:ext cx="2022474" cy="8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1" cstate="email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ackgroundRemoval t="8824" b="100000" l="0" r="99123">
                          <a14:foregroundMark x1="5263" y1="45588" x2="5263" y2="45588"/>
                          <a14:foregroundMark x1="19298" y1="45588" x2="19298" y2="45588"/>
                          <a14:foregroundMark x1="35088" y1="50000" x2="35088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8423" y="2912411"/>
              <a:ext cx="1217637" cy="730582"/>
            </a:xfrm>
            <a:prstGeom prst="rect">
              <a:avLst/>
            </a:prstGeom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backgroundRemoval t="0" b="100000" l="0" r="100000">
                          <a14:foregroundMark x1="76508" y1="23125" x2="76508" y2="23125"/>
                          <a14:foregroundMark x1="6032" y1="88125" x2="6032" y2="88125"/>
                          <a14:foregroundMark x1="13651" y1="90000" x2="13651" y2="90000"/>
                          <a14:foregroundMark x1="28254" y1="88750" x2="28254" y2="88750"/>
                          <a14:foregroundMark x1="33968" y1="90000" x2="33968" y2="90000"/>
                          <a14:foregroundMark x1="50159" y1="92500" x2="50159" y2="92500"/>
                          <a14:foregroundMark x1="60635" y1="88750" x2="60635" y2="88750"/>
                          <a14:foregroundMark x1="72063" y1="90000" x2="72063" y2="90000"/>
                          <a14:foregroundMark x1="76508" y1="90000" x2="76508" y2="90000"/>
                          <a14:foregroundMark x1="86984" y1="90000" x2="86984" y2="90000"/>
                          <a14:foregroundMark x1="28571" y1="96250" x2="28571" y2="9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371" y="1210531"/>
              <a:ext cx="2114447" cy="107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ttp://www.hain.com/wp-content/uploads/2014/10/HC-Logo.png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606" y="1543471"/>
              <a:ext cx="1368939" cy="136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1789" y="1120824"/>
              <a:ext cx="1772051" cy="5292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9299" y="4133877"/>
              <a:ext cx="977169" cy="67581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593" y="5903241"/>
              <a:ext cx="1428914" cy="75725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5582" y="444931"/>
              <a:ext cx="1482376" cy="3452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9585" y="4253033"/>
              <a:ext cx="1038225" cy="352425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9252" y="6043752"/>
              <a:ext cx="1697605" cy="709956"/>
            </a:xfrm>
            <a:prstGeom prst="rect">
              <a:avLst/>
            </a:prstGeom>
          </p:spPr>
        </p:pic>
      </p:grpSp>
      <p:cxnSp>
        <p:nvCxnSpPr>
          <p:cNvPr id="57" name="Straight Connector 56"/>
          <p:cNvCxnSpPr/>
          <p:nvPr/>
        </p:nvCxnSpPr>
        <p:spPr>
          <a:xfrm flipV="1">
            <a:off x="0" y="6123945"/>
            <a:ext cx="9144000" cy="39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3343" y="51655"/>
            <a:ext cx="559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n-lt"/>
                <a:cs typeface="+mn-cs"/>
              </a:rPr>
              <a:t>~110 manufacturers    ~10,000 employees</a:t>
            </a:r>
            <a:endParaRPr lang="en-CA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5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94262"/>
              </p:ext>
            </p:extLst>
          </p:nvPr>
        </p:nvGraphicFramePr>
        <p:xfrm>
          <a:off x="503238" y="1143000"/>
          <a:ext cx="8183565" cy="312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6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6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67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2018 STATISTICS CANADA EMPLOYMENT STATS</a:t>
                      </a:r>
                      <a:endParaRPr lang="en-C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CA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endParaRPr lang="en-CA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Ontario</a:t>
                      </a:r>
                      <a:endParaRPr lang="en-CA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ER3530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Toronto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ER3515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Kingston-Pembroke</a:t>
                      </a:r>
                      <a:endParaRPr lang="en-CA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30,351,300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11,929,600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5,698,100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384,500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Labour Force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20,049,000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7,782,400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3,787,000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219,100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in Labour Force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10,302,300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4,147,300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1,911,100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165,400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Unemployment Rate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 Rate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61.3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62.7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53.8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Participation Rate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65.2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57.0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Labour Force Characteristics</a:t>
            </a:r>
            <a:endParaRPr lang="en-US" sz="2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7543800" y="3162191"/>
            <a:ext cx="6858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7543800" y="3898138"/>
            <a:ext cx="6858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7543800" y="3530164"/>
            <a:ext cx="6858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03238" y="4724400"/>
            <a:ext cx="818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have a lower unemployment rate than Canada, Ontario and Toronto</a:t>
            </a:r>
          </a:p>
          <a:p>
            <a:pPr algn="ctr"/>
            <a:r>
              <a:rPr lang="en-US" dirty="0" smtClean="0"/>
              <a:t>BUT</a:t>
            </a:r>
          </a:p>
          <a:p>
            <a:pPr algn="ctr"/>
            <a:r>
              <a:rPr lang="en-US" dirty="0" smtClean="0"/>
              <a:t>We have a lower employment rate and participation rate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734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03881"/>
              </p:ext>
            </p:extLst>
          </p:nvPr>
        </p:nvGraphicFramePr>
        <p:xfrm>
          <a:off x="914400" y="838200"/>
          <a:ext cx="7315200" cy="4655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  <a:gridCol w="914400"/>
                <a:gridCol w="914400"/>
                <a:gridCol w="914400"/>
              </a:tblGrid>
              <a:tr h="3048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challenges are you currently facing or anticipate over the next few years and what impact are they having on your business?</a:t>
                      </a:r>
                    </a:p>
                  </a:txBody>
                  <a:tcPr marL="73152" marR="7315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38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152" marR="7315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No expected impact</a:t>
                      </a:r>
                    </a:p>
                  </a:txBody>
                  <a:tcPr marL="73152" marR="7315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Small</a:t>
                      </a:r>
                    </a:p>
                    <a:p>
                      <a:pPr algn="ctr" fontAlgn="b"/>
                      <a:r>
                        <a:rPr lang="en-CA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CA" sz="12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Large</a:t>
                      </a:r>
                    </a:p>
                    <a:p>
                      <a:pPr algn="ctr" fontAlgn="b"/>
                      <a:r>
                        <a:rPr lang="en-CA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CA" sz="12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Number and/or quality of applicants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C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Absenteeism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Aging affecting workforce (i.e. accommodations, health)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Retirements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Upcoming changes to the Employment Standards Act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Wages/Benefits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Employee turnover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Worker physical wellness issues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Worker mental health issues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Legalization of marijuana, identifying impairment, when can be used?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Generational differences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Presenteeism (at work but not engaged and productive)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Accommodation requirements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Job abandonment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Personal goals of people (i.e. work life balance)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Labour Unions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7665" y="6096000"/>
            <a:ext cx="5228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* 2017 QEDC Sector Partnership Planning Grant, 32 respondents representing 28 companies</a:t>
            </a:r>
            <a:endParaRPr lang="en-CA" sz="800" b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What our Manufacturers Told Us</a:t>
            </a:r>
          </a:p>
        </p:txBody>
      </p:sp>
    </p:spTree>
    <p:extLst>
      <p:ext uri="{BB962C8B-B14F-4D97-AF65-F5344CB8AC3E}">
        <p14:creationId xmlns:p14="http://schemas.microsoft.com/office/powerpoint/2010/main" val="3424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10193"/>
              </p:ext>
            </p:extLst>
          </p:nvPr>
        </p:nvGraphicFramePr>
        <p:xfrm>
          <a:off x="914400" y="838200"/>
          <a:ext cx="7315200" cy="4123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7000"/>
                <a:gridCol w="838200"/>
              </a:tblGrid>
              <a:tr h="3048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the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reasons that you are having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difficulties filling entry level positions</a:t>
                      </a:r>
                    </a:p>
                  </a:txBody>
                  <a:tcPr marL="73152" marR="7315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is an issue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Applicants not meeting motivation, attitude or interpersonal skills requirements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  <a:endParaRPr lang="en-CA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enough applicants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  <a:endParaRPr lang="en-CA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work schedule (seasonal, shift work, irregular hours)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transit issues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CA" sz="1100" b="1" i="0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  <a:endParaRPr lang="en-CA" sz="1100" b="1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work (i.e. temperature, manual , automated, job content)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CA" sz="1100" b="1" i="0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  <a:endParaRPr lang="en-CA" sz="1100" b="1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Applicants not meeting company requirements (i.e. Clean criminal record, Grade 12)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CA" sz="1100" b="1" i="0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  <a:endParaRPr lang="en-CA" sz="1100" b="1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Turnover/job abandonment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Inability to compete with other employers due to pay and benefits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Applicants not meeting qualifications (education levels/credentials)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Applicants not meeting technical skills requirements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Applicants not meeting work experience requirements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 location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Inability to compete with other employers due to promotion opportunities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Reputation as an employer</a:t>
                      </a: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applicants at all</a:t>
                      </a: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en-CA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2" marR="73152" marT="0" marB="0" anchor="ctr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7665" y="6096000"/>
            <a:ext cx="5228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* 2017 QEDC Sector Partnership Planning Grant, 32 respondents representing 28 companies</a:t>
            </a:r>
            <a:endParaRPr lang="en-CA" sz="800" b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What our Manufacturers Told Us</a:t>
            </a:r>
          </a:p>
        </p:txBody>
      </p:sp>
    </p:spTree>
    <p:extLst>
      <p:ext uri="{BB962C8B-B14F-4D97-AF65-F5344CB8AC3E}">
        <p14:creationId xmlns:p14="http://schemas.microsoft.com/office/powerpoint/2010/main" val="4424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0351"/>
            <a:ext cx="2696665" cy="54133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15435"/>
              </p:ext>
            </p:extLst>
          </p:nvPr>
        </p:nvGraphicFramePr>
        <p:xfrm>
          <a:off x="914400" y="838200"/>
          <a:ext cx="7315200" cy="5243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"/>
                <a:gridCol w="3886200"/>
                <a:gridCol w="1295400"/>
                <a:gridCol w="18288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hire skill sets: How important they are and are they lacking in new hires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</a:rPr>
                        <a:t>Important or very important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</a:rPr>
                        <a:t>Generally lacking in new hires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Teamwork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97%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24%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Self-motivated / ability to work with little or no supervision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94%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69%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ethic / dedication / dependability / conscientiousness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kern="1200" dirty="0">
                          <a:solidFill>
                            <a:srgbClr val="F804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Cognitive skills (ability to learn new skills)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91%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24%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Interpersonal skills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41%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Self-management (ability to manage own emotions)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80403"/>
                          </a:solidFill>
                          <a:effectLst/>
                        </a:rPr>
                        <a:t>85%</a:t>
                      </a:r>
                      <a:endParaRPr lang="en-CA" sz="1200" b="1" dirty="0">
                        <a:solidFill>
                          <a:srgbClr val="F804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52%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Oral communication skills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76%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24%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Literacy skills issues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</a:rPr>
                        <a:t>74%</a:t>
                      </a:r>
                      <a:endParaRPr lang="en-C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17%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Numeracy skills issues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</a:rPr>
                        <a:t>74%</a:t>
                      </a:r>
                      <a:endParaRPr lang="en-C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31%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Professionalism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68%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45%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Computer 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effectLst/>
                        </a:rPr>
                        <a:t>literacy </a:t>
                      </a:r>
                      <a:r>
                        <a:rPr lang="en-CA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(first technical skill at #11)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59%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14%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Technical skills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56%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55%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Automation skills (coping with automation)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</a:rPr>
                        <a:t>53%</a:t>
                      </a:r>
                      <a:endParaRPr lang="en-C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34%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Customer service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</a:rPr>
                        <a:t>50%</a:t>
                      </a:r>
                      <a:endParaRPr lang="en-C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10%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Written communication skills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50%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31%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Leadership / Supervision / Management skills issues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32%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17%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Knowledge of continuous improvement items (i.e. 5S, Lean)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26%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41%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Analytical / research skills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21%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24%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Industry specific knowledge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21%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0000"/>
                          </a:solidFill>
                          <a:effectLst/>
                        </a:rPr>
                        <a:t>45%</a:t>
                      </a:r>
                      <a:endParaRPr lang="en-CA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</a:tr>
              <a:tr h="2240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Leadership Skills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21%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34%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6096000"/>
            <a:ext cx="502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* 2017 QEDC Sector Partnership Planning Grant, 32 respondents representing 28 companies</a:t>
            </a:r>
            <a:endParaRPr lang="en-CA" sz="800" b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250188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What our Manufacturers Told Us</a:t>
            </a:r>
          </a:p>
        </p:txBody>
      </p:sp>
    </p:spTree>
    <p:extLst>
      <p:ext uri="{BB962C8B-B14F-4D97-AF65-F5344CB8AC3E}">
        <p14:creationId xmlns:p14="http://schemas.microsoft.com/office/powerpoint/2010/main" val="30219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20738</TotalTime>
  <Words>2767</Words>
  <Application>Microsoft Macintosh PowerPoint</Application>
  <PresentationFormat>On-screen Show (4:3)</PresentationFormat>
  <Paragraphs>589</Paragraphs>
  <Slides>35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QEDC/LTKC Partnership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Mentoring &amp; Coaching Training for Employers</vt:lpstr>
      <vt:lpstr>PowerPoint Presentation</vt:lpstr>
      <vt:lpstr>PowerPoint Presentation</vt:lpstr>
      <vt:lpstr>PowerPoint Presentation</vt:lpstr>
      <vt:lpstr>Results</vt:lpstr>
      <vt:lpstr>Stats</vt:lpstr>
      <vt:lpstr>PowerPoint Presentation</vt:lpstr>
      <vt:lpstr>PowerPoint Presentation</vt:lpstr>
      <vt:lpstr>PowerPoint Presentation</vt:lpstr>
      <vt:lpstr>PowerPoint Presentation</vt:lpstr>
    </vt:vector>
  </TitlesOfParts>
  <Company>Loyalist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Loyalist Training and Knowledge Centre</dc:title>
  <dc:creator>user</dc:creator>
  <cp:lastModifiedBy>Judy Morgan</cp:lastModifiedBy>
  <cp:revision>440</cp:revision>
  <cp:lastPrinted>2018-10-26T20:48:08Z</cp:lastPrinted>
  <dcterms:created xsi:type="dcterms:W3CDTF">2009-10-15T18:42:20Z</dcterms:created>
  <dcterms:modified xsi:type="dcterms:W3CDTF">2018-11-18T21:00:06Z</dcterms:modified>
</cp:coreProperties>
</file>