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9" r:id="rId1"/>
  </p:sldMasterIdLst>
  <p:notesMasterIdLst>
    <p:notesMasterId r:id="rId14"/>
  </p:notesMasterIdLst>
  <p:sldIdLst>
    <p:sldId id="265" r:id="rId2"/>
    <p:sldId id="257" r:id="rId3"/>
    <p:sldId id="258" r:id="rId4"/>
    <p:sldId id="260" r:id="rId5"/>
    <p:sldId id="266" r:id="rId6"/>
    <p:sldId id="262" r:id="rId7"/>
    <p:sldId id="263" r:id="rId8"/>
    <p:sldId id="264" r:id="rId9"/>
    <p:sldId id="272" r:id="rId10"/>
    <p:sldId id="269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22B1-FFD8-8746-AB36-4F6D7424BA21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51F6-24D1-BA42-84F2-ADB64BF4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BDBA-F6EA-23FA-AF6C-01CE3480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E1C6A-76B7-5B16-3AE1-24CD5D15C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30F6D-1F0C-843E-3539-EA681747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46AE5-9569-DF4D-FA09-108F41EE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96824-7C07-B24F-E13D-A2A1DF53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8939605" y="6348283"/>
            <a:ext cx="2414195" cy="4571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EC62-FB0A-7D12-E3B9-BBEF2BCA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21F0D-FB68-0C81-0AEF-A2BE9161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58BF-C41A-D051-E073-59BCCE02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1178-2A8E-077E-4A96-078709CA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04712-8CE0-1E0C-9CB6-B6750490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557C1-20AC-962A-C437-D28C3DA68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16E95-7B1D-737D-274C-ADF4FC4D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7C80-BC26-E0BB-BB34-9263235E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08F96-7028-9C21-1C48-A193897C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A4079-DAA9-D592-59A1-53856382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2A53-42CB-E0E7-3366-DFCA5318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FEE9-3DC8-7A7B-E473-8AE3CDDD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30A2-4DF5-BB37-F33F-25B488CA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AA85-E2A3-EF3E-6541-A0DDC767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A0B7-2585-9722-5B3E-28CD6879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32CCBD94-E843-2EF1-985A-F3CD9E4B9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6178214"/>
            <a:ext cx="2772780" cy="6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043B-88A6-3695-93E2-4DC0A33E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3FCB8-2477-244D-F01E-C9FFB5281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841A5-98E4-FEA1-DF87-87AB0AB4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12197-2367-0B2C-29A9-CC2CD5FE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996F1-E0F0-E9B6-C82C-0051BE16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B007-CF9E-ED23-88C4-B62B405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0452-53D9-A58D-EE58-7BC8940FF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B30C5-416E-A8DC-C128-20208363B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C84AA-1E19-7FB9-7252-9156B5F7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709D4-F448-98E7-99D9-0DDC0412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6B7E-0C6B-74B4-2AF9-1B66F23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72EE-C159-D546-D494-619529BE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A3DB-5D16-C271-C305-5D037861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ABACC-FEFB-A24E-54EF-0D87E95E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C2648-0BA0-AEC2-B8E3-5E6C25F96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F7100-C558-2599-B6B1-5B67A2E34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4492EC-57A9-0EBB-8B89-39DABCC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02802-06C1-6323-0F39-0041DC85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EF018-81FD-A372-7A2B-33CBF167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AD3C-26F6-36E1-6E8F-BCC65CD5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44097-6F7D-8908-7114-A8E8F1D2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92D33-1DE8-FECC-EB37-226C102F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731B1-C51E-367E-4A0D-982D351B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3D6B7-F700-C82B-4F06-4BBDF8B9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37AEA-E2F4-48E9-6365-3646F227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E0117-255A-E9FF-0579-342F4974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AA1D-B46D-01CF-5E13-E92B5A05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1056-BDA4-32CB-EC85-92BC3386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F93AB-8F35-BE03-4D11-35E7FF1A4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3C54D-D58F-921E-AFE6-C7322176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E18BF-A72C-2E53-5B51-379A1ED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74BC1-986F-8AEC-4A7E-1033FD98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B194-5C4D-8859-9147-AD45485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D4A48-ADB0-B59D-E196-F3C61181E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E955B-CCD1-DD06-9836-4BDBEBA2E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9080B-CCA0-D327-573D-52406626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‹#›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2BA85-1004-1135-8F7B-AFF76C10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E9981-D899-91B7-1D31-446DC2B7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7F23-FA7B-CAE8-01B0-512BB635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CE552-BA29-9C34-A116-9AED18FFC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67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3CCF5-C996-EC25-6384-35C5A99E9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‹#›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A1765-CCCD-8DCB-3E94-77E39E8F4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40A6-A5FC-235C-EF2B-DC87F6BCD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433CF613-F1C1-B10E-A152-6D44FDE11B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28162" y="6224859"/>
            <a:ext cx="2125638" cy="5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committee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ecommitte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committee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36844612-6DE2-F4BC-94C1-FE4F9F54D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400DF-0AF7-16CD-6FF6-E7B5EA48E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Helvetica" pitchFamily="2" charset="0"/>
              </a:rPr>
              <a:t>INTRODUCING </a:t>
            </a:r>
            <a:br>
              <a:rPr lang="en-US" sz="4400" dirty="0">
                <a:latin typeface="Helvetica" pitchFamily="2" charset="0"/>
              </a:rPr>
            </a:br>
            <a:r>
              <a:rPr lang="en-US" sz="4400" dirty="0">
                <a:latin typeface="Helvetica" pitchFamily="2" charset="0"/>
              </a:rPr>
              <a:t>THE ICE COMMITTEE</a:t>
            </a:r>
            <a:br>
              <a:rPr lang="en-US" sz="4400" dirty="0">
                <a:latin typeface="Helvetica" pitchFamily="2" charset="0"/>
              </a:rPr>
            </a:br>
            <a:br>
              <a:rPr lang="en-US" sz="4400" dirty="0">
                <a:latin typeface="Helvetica" pitchFamily="2" charset="0"/>
              </a:rPr>
            </a:br>
            <a:r>
              <a:rPr lang="en-US" sz="4400" dirty="0">
                <a:latin typeface="Helvetica" pitchFamily="2" charset="0"/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66287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Placeholder 6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3CC40F2A-E325-5BD6-F825-1B895DD6FC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507" b="12507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865BC-E57F-AA13-48C3-13202149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79757" y="0"/>
            <a:ext cx="5931310" cy="10226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Toronto’s Agenda for Prosperity: Learning from Glasgow, Scotland </a:t>
            </a:r>
          </a:p>
          <a:p>
            <a:r>
              <a:rPr lang="en-CA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Eddie Friel, former Chief Executive of Greater Glasgow Tourist Board</a:t>
            </a:r>
          </a:p>
          <a:p>
            <a:r>
              <a:rPr lang="en-CA" dirty="0">
                <a:solidFill>
                  <a:srgbClr val="FFFFFF"/>
                </a:solidFill>
              </a:rPr>
              <a:t>Canada’s National Ballet School, </a:t>
            </a:r>
            <a:r>
              <a:rPr lang="en-CA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May 5, 2008</a:t>
            </a:r>
          </a:p>
        </p:txBody>
      </p:sp>
    </p:spTree>
    <p:extLst>
      <p:ext uri="{BB962C8B-B14F-4D97-AF65-F5344CB8AC3E}">
        <p14:creationId xmlns:p14="http://schemas.microsoft.com/office/powerpoint/2010/main" val="390374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on a video conference&#10;&#10;Description automatically generated">
            <a:extLst>
              <a:ext uri="{FF2B5EF4-FFF2-40B4-BE49-F238E27FC236}">
                <a16:creationId xmlns:a16="http://schemas.microsoft.com/office/drawing/2014/main" id="{3EC49E3A-376C-7DFD-008F-546F0587C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1"/>
          <a:stretch/>
        </p:blipFill>
        <p:spPr>
          <a:xfrm>
            <a:off x="125469" y="0"/>
            <a:ext cx="12031362" cy="68127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2E075-B132-BFCB-89B1-1370343A0268}"/>
              </a:ext>
            </a:extLst>
          </p:cNvPr>
          <p:cNvSpPr txBox="1"/>
          <p:nvPr/>
        </p:nvSpPr>
        <p:spPr>
          <a:xfrm>
            <a:off x="501671" y="245212"/>
            <a:ext cx="9245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Strengthening Pathways to the Skilled Trades for Women, Youth and Newcomers</a:t>
            </a:r>
          </a:p>
          <a:p>
            <a:r>
              <a:rPr lang="en-CA" sz="1200" dirty="0">
                <a:solidFill>
                  <a:schemeClr val="bg1"/>
                </a:solidFill>
              </a:rPr>
              <a:t>Moderated by Colleen Dignam, Workforce Development Management Consultant, City of Toronto Employment and Social Services (moderator)</a:t>
            </a:r>
          </a:p>
          <a:p>
            <a:r>
              <a:rPr lang="en-CA" sz="1200" dirty="0">
                <a:solidFill>
                  <a:schemeClr val="bg1"/>
                </a:solidFill>
              </a:rPr>
              <a:t>Webinar, Friday, March 11, 2022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1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36844612-6DE2-F4BC-94C1-FE4F9F54D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400DF-0AF7-16CD-6FF6-E7B5EA48E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Helvetica" pitchFamily="2" charset="0"/>
              </a:rPr>
              <a:t>HAPPY TO ANSWER ANY QUESTIONS</a:t>
            </a:r>
            <a:br>
              <a:rPr lang="en-US" sz="4400" dirty="0">
                <a:latin typeface="Helvetica" pitchFamily="2" charset="0"/>
              </a:rPr>
            </a:br>
            <a:br>
              <a:rPr lang="en-US" sz="44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Contact Us at </a:t>
            </a:r>
            <a:r>
              <a:rPr lang="en-US" sz="4000" i="1" dirty="0" err="1">
                <a:latin typeface="Helvetica" pitchFamily="2" charset="0"/>
              </a:rPr>
              <a:t>info@icecommittee.org</a:t>
            </a:r>
            <a:endParaRPr lang="en-US" sz="4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2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B400D-06E1-53D6-F71E-FF86EEC8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sz="3800" b="1" dirty="0">
                <a:latin typeface="Helvetica" pitchFamily="2" charset="0"/>
              </a:rPr>
              <a:t>Vehicle for Cross-Government Collaboration</a:t>
            </a:r>
          </a:p>
        </p:txBody>
      </p:sp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09E1313F-19A0-FF1B-DFC0-0C0B1557D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6" r="2727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5C81-CB43-0603-817D-95704D56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endParaRPr lang="en-US" sz="1700">
              <a:latin typeface="Helvetica" pitchFamily="2" charset="0"/>
            </a:endParaRPr>
          </a:p>
          <a:p>
            <a:r>
              <a:rPr lang="en-US" sz="1700">
                <a:latin typeface="Helvetica" pitchFamily="2" charset="0"/>
              </a:rPr>
              <a:t>Unique group cuts across program-specific silos to advance economic &amp; labour force development in Toronto </a:t>
            </a:r>
          </a:p>
          <a:p>
            <a:r>
              <a:rPr lang="en-US" sz="1700">
                <a:latin typeface="Helvetica" pitchFamily="2" charset="0"/>
              </a:rPr>
              <a:t>Integrates labour-supply and business-demand considerations</a:t>
            </a:r>
          </a:p>
          <a:p>
            <a:r>
              <a:rPr lang="en-US" sz="1700">
                <a:latin typeface="Helvetica" pitchFamily="2" charset="0"/>
              </a:rPr>
              <a:t>Helps policy &amp; program developers leverage relationships between their separate mandates</a:t>
            </a:r>
          </a:p>
          <a:p>
            <a:pPr lvl="1"/>
            <a:r>
              <a:rPr lang="en-US" sz="1700">
                <a:latin typeface="Helvetica" pitchFamily="2" charset="0"/>
              </a:rPr>
              <a:t>Identifies opportunities for collaboration &amp; knowledge-sharing </a:t>
            </a:r>
          </a:p>
          <a:p>
            <a:pPr lvl="1"/>
            <a:r>
              <a:rPr lang="en-US" sz="1700">
                <a:latin typeface="Helvetica" pitchFamily="2" charset="0"/>
              </a:rPr>
              <a:t>Identifies policy &amp; program gaps</a:t>
            </a:r>
          </a:p>
          <a:p>
            <a:r>
              <a:rPr lang="en-US" sz="1700">
                <a:latin typeface="Helvetica" pitchFamily="2" charset="0"/>
              </a:rPr>
              <a:t>Commissions and publishes independent non-partisan research</a:t>
            </a:r>
          </a:p>
          <a:p>
            <a:r>
              <a:rPr lang="en-US" sz="1700">
                <a:latin typeface="Helvetica" pitchFamily="2" charset="0"/>
              </a:rPr>
              <a:t>Hosts discussion forums for the broader sector</a:t>
            </a:r>
          </a:p>
          <a:p>
            <a:endParaRPr lang="en-US" sz="1700"/>
          </a:p>
          <a:p>
            <a:pPr marL="0" indent="0">
              <a:buNone/>
            </a:pPr>
            <a:endParaRPr lang="en-US" sz="1700" b="1" i="1"/>
          </a:p>
          <a:p>
            <a:pPr marL="0" indent="0">
              <a:buNone/>
            </a:pPr>
            <a:endParaRPr lang="en-US" sz="1700" b="1" i="1"/>
          </a:p>
          <a:p>
            <a:endParaRPr lang="en-US" sz="1700" b="1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A959F-E959-7C9F-EB37-77DA1990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646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5B6F-DE4E-3C3D-5C77-B186A9AF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Helvetica" pitchFamily="2" charset="0"/>
              </a:rPr>
              <a:t>Membership</a:t>
            </a:r>
          </a:p>
        </p:txBody>
      </p:sp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8AD58F03-503D-C685-CE53-6EC1882A9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268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B862-3B0B-A408-F01E-546D20C0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700">
                <a:latin typeface="Helvetica" pitchFamily="2" charset="0"/>
              </a:rPr>
              <a:t>Canada, Ontario and Toronto Municipal employees responsible for supporting economic development, newcomer settlement or workforce development </a:t>
            </a:r>
            <a:r>
              <a:rPr lang="en-US" sz="1700" i="1">
                <a:latin typeface="Helvetica" pitchFamily="2" charset="0"/>
              </a:rPr>
              <a:t>(currently from 15 different offices)</a:t>
            </a:r>
          </a:p>
          <a:p>
            <a:r>
              <a:rPr lang="en-US" sz="1700">
                <a:latin typeface="Helvetica" pitchFamily="2" charset="0"/>
              </a:rPr>
              <a:t>Members: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>
                <a:latin typeface="Helvetica" pitchFamily="2" charset="0"/>
              </a:rPr>
              <a:t>Advise on Committee priorities and activities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>
                <a:latin typeface="Helvetica" pitchFamily="2" charset="0"/>
              </a:rPr>
              <a:t>Contribute subject matter expertise and connections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>
                <a:latin typeface="Helvetica" pitchFamily="2" charset="0"/>
              </a:rPr>
              <a:t>Conduit between Committee and their Office (2-way sharing)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700">
                <a:latin typeface="Helvetica" pitchFamily="2" charset="0"/>
              </a:rPr>
              <a:t>Promote ICE activities to colleagues and networks</a:t>
            </a:r>
          </a:p>
          <a:p>
            <a:r>
              <a:rPr lang="en-US" sz="1700">
                <a:latin typeface="Helvetica" pitchFamily="2" charset="0"/>
              </a:rPr>
              <a:t>An independent Chair hired by the Committee facilitates its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464B-C4FD-E055-8BA7-6AAF98B8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258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5B6F-DE4E-3C3D-5C77-B186A9AF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Helvetica" pitchFamily="2" charset="0"/>
              </a:rPr>
              <a:t>Partners</a:t>
            </a:r>
          </a:p>
        </p:txBody>
      </p:sp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A55EF804-8AA9-6D04-5D38-4D1A2197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13" y="4491607"/>
            <a:ext cx="2122978" cy="15232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984FC7C-4632-6EDD-FDE1-508F3A52A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8593" y="2276328"/>
            <a:ext cx="2348853" cy="757365"/>
          </a:xfrm>
          <a:prstGeom prst="rect">
            <a:avLst/>
          </a:pr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B862-3B0B-A408-F01E-546D20C0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Helvetica" pitchFamily="2" charset="0"/>
              </a:rPr>
              <a:t>ICE liaises and collaborates with other organizations</a:t>
            </a:r>
          </a:p>
          <a:p>
            <a:r>
              <a:rPr lang="en-US" sz="1900" dirty="0">
                <a:latin typeface="Helvetica" pitchFamily="2" charset="0"/>
              </a:rPr>
              <a:t>Partners may:</a:t>
            </a:r>
          </a:p>
          <a:p>
            <a:pPr lvl="1"/>
            <a:r>
              <a:rPr lang="en-US" sz="1900" dirty="0">
                <a:latin typeface="Helvetica" pitchFamily="2" charset="0"/>
              </a:rPr>
              <a:t>Co-host or volunteer as speakers &amp; panelists at Discussion Forums</a:t>
            </a:r>
          </a:p>
          <a:p>
            <a:pPr lvl="1"/>
            <a:r>
              <a:rPr lang="en-US" sz="1900" dirty="0">
                <a:latin typeface="Helvetica" pitchFamily="2" charset="0"/>
              </a:rPr>
              <a:t>Co-fund and advise on Research projects</a:t>
            </a:r>
          </a:p>
          <a:p>
            <a:pPr lvl="1"/>
            <a:r>
              <a:rPr lang="en-US" sz="1900" dirty="0">
                <a:latin typeface="Helvetica" pitchFamily="2" charset="0"/>
              </a:rPr>
              <a:t>Volunteer as guest speakers at Committee Meetings</a:t>
            </a:r>
          </a:p>
          <a:p>
            <a:pPr lvl="1"/>
            <a:r>
              <a:rPr lang="en-US" sz="1900" dirty="0">
                <a:latin typeface="Helvetica" pitchFamily="2" charset="0"/>
              </a:rPr>
              <a:t>Staff can attend free Discussion Forums </a:t>
            </a:r>
          </a:p>
          <a:p>
            <a:pPr marL="0" indent="0">
              <a:buNone/>
            </a:pPr>
            <a:endParaRPr lang="en-US" sz="1900" dirty="0">
              <a:latin typeface="Helvetica" pitchFamily="2" charset="0"/>
            </a:endParaRPr>
          </a:p>
        </p:txBody>
      </p:sp>
      <p:pic>
        <p:nvPicPr>
          <p:cNvPr id="6" name="Picture 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07D89139-6A71-2509-D017-41A030FA3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827" y="3375199"/>
            <a:ext cx="2656836" cy="8435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464B-C4FD-E055-8BA7-6AAF98B8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98696-6C73-860B-A025-755B849D9C8A}"/>
              </a:ext>
            </a:extLst>
          </p:cNvPr>
          <p:cNvSpPr txBox="1"/>
          <p:nvPr/>
        </p:nvSpPr>
        <p:spPr>
          <a:xfrm>
            <a:off x="7353071" y="1786524"/>
            <a:ext cx="339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ICE Partners have Included:</a:t>
            </a:r>
          </a:p>
        </p:txBody>
      </p:sp>
    </p:spTree>
    <p:extLst>
      <p:ext uri="{BB962C8B-B14F-4D97-AF65-F5344CB8AC3E}">
        <p14:creationId xmlns:p14="http://schemas.microsoft.com/office/powerpoint/2010/main" val="36058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EF1E1-D0C1-F647-DAAC-C07B21FE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Helvetica" pitchFamily="2" charset="0"/>
              </a:rPr>
              <a:t>Committee Background</a:t>
            </a:r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03EC-81CE-1295-08C0-1EE43FBF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4B8B0F-658A-5E78-6482-D5A186B1D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9647"/>
              </p:ext>
            </p:extLst>
          </p:nvPr>
        </p:nvGraphicFramePr>
        <p:xfrm>
          <a:off x="5542672" y="974971"/>
          <a:ext cx="5811128" cy="48114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6709">
                  <a:extLst>
                    <a:ext uri="{9D8B030D-6E8A-4147-A177-3AD203B41FA5}">
                      <a16:colId xmlns:a16="http://schemas.microsoft.com/office/drawing/2014/main" val="2394274353"/>
                    </a:ext>
                  </a:extLst>
                </a:gridCol>
                <a:gridCol w="3884419">
                  <a:extLst>
                    <a:ext uri="{9D8B030D-6E8A-4147-A177-3AD203B41FA5}">
                      <a16:colId xmlns:a16="http://schemas.microsoft.com/office/drawing/2014/main" val="2429883933"/>
                    </a:ext>
                  </a:extLst>
                </a:gridCol>
              </a:tblGrid>
              <a:tr h="1603830">
                <a:tc>
                  <a:txBody>
                    <a:bodyPr/>
                    <a:lstStyle/>
                    <a:p>
                      <a:r>
                        <a:rPr lang="en-US" sz="1600">
                          <a:latin typeface="Helvetica" pitchFamily="2" charset="0"/>
                        </a:rPr>
                        <a:t>ORGANIZATION</a:t>
                      </a:r>
                    </a:p>
                  </a:txBody>
                  <a:tcPr marL="82672" marR="82672" marT="41336" marB="41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Helvetica" pitchFamily="2" charset="0"/>
                        </a:rPr>
                        <a:t>Intergovernmental Committee for Economic and Labour Force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Helvetica" pitchFamily="2" charset="0"/>
                        </a:rPr>
                        <a:t>Unincorporated organization active since 1997 (&gt;25 years)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>
                        <a:latin typeface="Helvetica" pitchFamily="2" charset="0"/>
                      </a:endParaRPr>
                    </a:p>
                  </a:txBody>
                  <a:tcPr marL="82672" marR="82672" marT="41336" marB="41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880578"/>
                  </a:ext>
                </a:extLst>
              </a:tr>
              <a:tr h="1851845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Helvetica" pitchFamily="2" charset="0"/>
                        </a:rPr>
                        <a:t>FUNDERS</a:t>
                      </a:r>
                    </a:p>
                  </a:txBody>
                  <a:tcPr marL="82672" marR="82672" marT="41336" marB="41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Immigration, Refugees &amp; Citizenship Canada (IRCC)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Toronto Economic Development &amp; Culture Division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In-kind contributions from other government offices and organizations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>
                        <a:latin typeface="Helvetica" pitchFamily="2" charset="0"/>
                      </a:endParaRPr>
                    </a:p>
                  </a:txBody>
                  <a:tcPr marL="82672" marR="82672" marT="41336" marB="41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425916"/>
                  </a:ext>
                </a:extLst>
              </a:tr>
              <a:tr h="135581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CURRENT BUDGET </a:t>
                      </a:r>
                    </a:p>
                    <a:p>
                      <a:r>
                        <a:rPr lang="en-US" sz="1600" b="0" i="1" dirty="0">
                          <a:latin typeface="Helvetica" pitchFamily="2" charset="0"/>
                        </a:rPr>
                        <a:t>(April 2024-March 2025)</a:t>
                      </a:r>
                    </a:p>
                    <a:p>
                      <a:endParaRPr lang="en-US" sz="1600" b="0" i="1" dirty="0">
                        <a:latin typeface="Helvetica" pitchFamily="2" charset="0"/>
                      </a:endParaRPr>
                    </a:p>
                  </a:txBody>
                  <a:tcPr marL="82672" marR="82672" marT="41336" marB="41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Helvetica" pitchFamily="2" charset="0"/>
                        </a:rPr>
                        <a:t>About $40,900</a:t>
                      </a:r>
                    </a:p>
                  </a:txBody>
                  <a:tcPr marL="82672" marR="82672" marT="41336" marB="41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99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0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5B6F-DE4E-3C3D-5C77-B186A9AF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Helvetica" pitchFamily="2" charset="0"/>
              </a:rPr>
              <a:t>Committee Accountability</a:t>
            </a:r>
          </a:p>
        </p:txBody>
      </p:sp>
      <p:pic>
        <p:nvPicPr>
          <p:cNvPr id="6" name="Picture 5" descr="Desk with productivity items">
            <a:extLst>
              <a:ext uri="{FF2B5EF4-FFF2-40B4-BE49-F238E27FC236}">
                <a16:creationId xmlns:a16="http://schemas.microsoft.com/office/drawing/2014/main" id="{C04C4047-8007-0829-523A-F31E27C4E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3" r="22653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B862-3B0B-A408-F01E-546D20C0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>
                <a:latin typeface="Helvetica" pitchFamily="2" charset="0"/>
              </a:rPr>
              <a:t>Activities guided by published terms of reference, conflict of interest policy &amp; code of ethics</a:t>
            </a:r>
          </a:p>
          <a:p>
            <a:r>
              <a:rPr lang="en-US" sz="2200">
                <a:latin typeface="Helvetica" pitchFamily="2" charset="0"/>
              </a:rPr>
              <a:t>Members review monthly meeting minutes &amp; financial statements</a:t>
            </a:r>
          </a:p>
          <a:p>
            <a:r>
              <a:rPr lang="en-US" sz="2200">
                <a:latin typeface="Helvetica" pitchFamily="2" charset="0"/>
              </a:rPr>
              <a:t>Reports annually on work plan and past year activities &amp; performance metrics</a:t>
            </a:r>
          </a:p>
          <a:p>
            <a:r>
              <a:rPr lang="en-US" sz="2200">
                <a:latin typeface="Helvetica" pitchFamily="2" charset="0"/>
              </a:rPr>
              <a:t>Maintains publicly accessible website:</a:t>
            </a:r>
          </a:p>
          <a:p>
            <a:pPr marL="0" indent="0">
              <a:buNone/>
            </a:pPr>
            <a:r>
              <a:rPr lang="en-US" sz="2200">
                <a:latin typeface="Helvetica" pitchFamily="2" charset="0"/>
              </a:rPr>
              <a:t> </a:t>
            </a:r>
            <a:r>
              <a:rPr lang="en-US" sz="2200">
                <a:latin typeface="Helvetica" pitchFamily="2" charset="0"/>
                <a:hlinkClick r:id="rId3"/>
              </a:rPr>
              <a:t>https//www.icecommittee.org</a:t>
            </a:r>
            <a:endParaRPr lang="en-US" sz="2200">
              <a:latin typeface="Helvetica" pitchFamily="2" charset="0"/>
            </a:endParaRPr>
          </a:p>
          <a:p>
            <a:endParaRPr lang="en-US" sz="2200">
              <a:latin typeface="Helvetica" pitchFamily="2" charset="0"/>
            </a:endParaRPr>
          </a:p>
          <a:p>
            <a:endParaRPr lang="en-US" sz="220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464B-C4FD-E055-8BA7-6AAF98B8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761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5B6F-DE4E-3C3D-5C77-B186A9AF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Helvetica" pitchFamily="2" charset="0"/>
              </a:rPr>
              <a:t>Recent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B862-3B0B-A408-F01E-546D20C0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1900">
                <a:latin typeface="Helvetica" pitchFamily="2" charset="0"/>
              </a:rPr>
              <a:t>Reports and Discussion Forum Webcasts and details at </a:t>
            </a:r>
            <a:r>
              <a:rPr lang="en-US" sz="1900">
                <a:latin typeface="Helvetica" pitchFamily="2" charset="0"/>
                <a:hlinkClick r:id="rId2"/>
              </a:rPr>
              <a:t>https//www.icecommittee.org </a:t>
            </a:r>
            <a:endParaRPr lang="en-US" sz="1900">
              <a:latin typeface="Helvetica" pitchFamily="2" charset="0"/>
            </a:endParaRPr>
          </a:p>
          <a:p>
            <a:pPr lvl="1"/>
            <a:r>
              <a:rPr lang="en-US" sz="1900">
                <a:latin typeface="Helvetica" pitchFamily="2" charset="0"/>
              </a:rPr>
              <a:t>Remote Work – Urban Panacea or Curse?</a:t>
            </a:r>
          </a:p>
          <a:p>
            <a:pPr lvl="2"/>
            <a:r>
              <a:rPr lang="en-US" sz="1900" i="1">
                <a:latin typeface="Helvetica" pitchFamily="2" charset="0"/>
              </a:rPr>
              <a:t>Drs. Shauna Brail  &amp; Tara Vinodrai, University of Toronto (2024)</a:t>
            </a:r>
          </a:p>
          <a:p>
            <a:pPr lvl="1"/>
            <a:r>
              <a:rPr lang="en-US" sz="1900">
                <a:latin typeface="Helvetica" pitchFamily="2" charset="0"/>
              </a:rPr>
              <a:t>Supporting International Students enrolled in Toronto-area Colleges</a:t>
            </a:r>
          </a:p>
          <a:p>
            <a:pPr lvl="2"/>
            <a:r>
              <a:rPr lang="en-US" sz="1900" i="1">
                <a:latin typeface="Helvetica" pitchFamily="2" charset="0"/>
              </a:rPr>
              <a:t>Dr. Marshia Akbar, Toronto Metropolitan University (2023)</a:t>
            </a:r>
          </a:p>
          <a:p>
            <a:pPr lvl="1"/>
            <a:r>
              <a:rPr lang="en-US" sz="1900">
                <a:latin typeface="Helvetica" pitchFamily="2" charset="0"/>
              </a:rPr>
              <a:t>The Gig Economy and its Effects on Racialized and Immigrant Populations in Toronto</a:t>
            </a:r>
          </a:p>
          <a:p>
            <a:pPr lvl="2"/>
            <a:r>
              <a:rPr lang="en-US" sz="1900" i="1">
                <a:latin typeface="Helvetica" pitchFamily="2" charset="0"/>
              </a:rPr>
              <a:t>MDB Insights Consultants (2022)</a:t>
            </a:r>
          </a:p>
          <a:p>
            <a:pPr lvl="1"/>
            <a:r>
              <a:rPr lang="en-US" sz="1900">
                <a:latin typeface="Helvetica" pitchFamily="2" charset="0"/>
              </a:rPr>
              <a:t>Advancing a Workforce Development Agenda for Toronto</a:t>
            </a:r>
          </a:p>
          <a:p>
            <a:pPr lvl="2"/>
            <a:r>
              <a:rPr lang="en-US" sz="1900" i="1">
                <a:latin typeface="Helvetica" pitchFamily="2" charset="0"/>
              </a:rPr>
              <a:t>Tom Zizys (2021)</a:t>
            </a:r>
            <a:r>
              <a:rPr lang="en-US" sz="1900">
                <a:latin typeface="Helvetica" pitchFamily="2" charset="0"/>
              </a:rPr>
              <a:t>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464B-C4FD-E055-8BA7-6AAF98B8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868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5B6F-DE4E-3C3D-5C77-B186A9AF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Helvetica" pitchFamily="2" charset="0"/>
              </a:rPr>
              <a:t>Other Recent Discussion Forums</a:t>
            </a:r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D073C973-BD47-B768-A579-91A30CD6B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58" r="970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B862-3B0B-A408-F01E-546D20C0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1900">
                <a:latin typeface="Helvetica" pitchFamily="2" charset="0"/>
              </a:rPr>
              <a:t>Details and webcasts at </a:t>
            </a:r>
            <a:r>
              <a:rPr lang="en-US" sz="1900">
                <a:latin typeface="Helvetica" pitchFamily="2" charset="0"/>
                <a:hlinkClick r:id="rId3"/>
              </a:rPr>
              <a:t>https//www.icecommittee.org/events </a:t>
            </a:r>
            <a:endParaRPr lang="en-US" sz="1900">
              <a:latin typeface="Helvetica" pitchFamily="2" charset="0"/>
            </a:endParaRPr>
          </a:p>
          <a:p>
            <a:pPr lvl="1"/>
            <a:r>
              <a:rPr lang="en-US" sz="1900">
                <a:latin typeface="Helvetica" pitchFamily="2" charset="0"/>
              </a:rPr>
              <a:t>Supporting Workforce Development to Advance TransformTO Net Zero Strategy </a:t>
            </a:r>
            <a:r>
              <a:rPr lang="en-US" sz="1900" i="1">
                <a:latin typeface="Helvetica" pitchFamily="2" charset="0"/>
              </a:rPr>
              <a:t>(2023)</a:t>
            </a:r>
          </a:p>
          <a:p>
            <a:pPr lvl="1"/>
            <a:r>
              <a:rPr lang="en-US" sz="1900">
                <a:latin typeface="Helvetica" pitchFamily="2" charset="0"/>
              </a:rPr>
              <a:t>Strengthening Pathways to the Skilled Trades for Women, Youth and Newcomers </a:t>
            </a:r>
            <a:r>
              <a:rPr lang="en-US" sz="1900" i="1">
                <a:latin typeface="Helvetica" pitchFamily="2" charset="0"/>
              </a:rPr>
              <a:t>(2022)</a:t>
            </a:r>
          </a:p>
          <a:p>
            <a:pPr lvl="1"/>
            <a:r>
              <a:rPr lang="en-US" sz="1900">
                <a:latin typeface="Helvetica" pitchFamily="2" charset="0"/>
              </a:rPr>
              <a:t>Bridging the Digital Divide for Equitable Educational Opportunities </a:t>
            </a:r>
            <a:r>
              <a:rPr lang="en-US" sz="1900" i="1">
                <a:latin typeface="Helvetica" pitchFamily="2" charset="0"/>
              </a:rPr>
              <a:t>(2021)</a:t>
            </a:r>
          </a:p>
          <a:p>
            <a:pPr lvl="1"/>
            <a:r>
              <a:rPr lang="en-US" sz="1900">
                <a:latin typeface="Helvetica" pitchFamily="2" charset="0"/>
              </a:rPr>
              <a:t>Use of Labour Market Information by Students and Job Seekers</a:t>
            </a:r>
            <a:r>
              <a:rPr lang="en-US" sz="1900" i="1">
                <a:latin typeface="Helvetica" pitchFamily="2" charset="0"/>
              </a:rPr>
              <a:t> (2020)</a:t>
            </a:r>
          </a:p>
          <a:p>
            <a:pPr lvl="1"/>
            <a:r>
              <a:rPr lang="en-US" sz="1900">
                <a:latin typeface="Helvetica" pitchFamily="2" charset="0"/>
              </a:rPr>
              <a:t>Newcomer Entrepreneurship and Export Development</a:t>
            </a:r>
            <a:r>
              <a:rPr lang="en-US" sz="1900" i="1">
                <a:latin typeface="Helvetica" pitchFamily="2" charset="0"/>
              </a:rPr>
              <a:t> (2019)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464B-C4FD-E055-8BA7-6AAF98B8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84D306-308C-3FFD-49FA-82E17378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Forum - “Remote Work: Urban Panacea or Curse?” Research Report</a:t>
            </a:r>
            <a:r>
              <a:rPr lang="en-US" dirty="0"/>
              <a:t>  </a:t>
            </a:r>
          </a:p>
        </p:txBody>
      </p:sp>
      <p:pic>
        <p:nvPicPr>
          <p:cNvPr id="10" name="Content Placeholder 9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ABA1A3F-B014-2A1C-3A05-D911BF036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12" name="Content Placeholder 1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9A36D084-B489-1174-8766-442EFA39C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F8474-A9B1-FAB8-D6FE-9922EBDC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26, 2024; Munk School of Global Affairs &amp; Public Policy</a:t>
            </a:r>
          </a:p>
        </p:txBody>
      </p:sp>
    </p:spTree>
    <p:extLst>
      <p:ext uri="{BB962C8B-B14F-4D97-AF65-F5344CB8AC3E}">
        <p14:creationId xmlns:p14="http://schemas.microsoft.com/office/powerpoint/2010/main" val="403667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23137</TotalTime>
  <Words>568</Words>
  <Application>Microsoft Macintosh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INTRODUCING  THE ICE COMMITTEE  January 2025</vt:lpstr>
      <vt:lpstr>Vehicle for Cross-Government Collaboration</vt:lpstr>
      <vt:lpstr>Membership</vt:lpstr>
      <vt:lpstr>Partners</vt:lpstr>
      <vt:lpstr>Committee Background</vt:lpstr>
      <vt:lpstr>Committee Accountability</vt:lpstr>
      <vt:lpstr>Recent Research</vt:lpstr>
      <vt:lpstr>Other Recent Discussion Forums</vt:lpstr>
      <vt:lpstr>Discussion Forum - “Remote Work: Urban Panacea or Curse?” Research Report  </vt:lpstr>
      <vt:lpstr>PowerPoint Presentation</vt:lpstr>
      <vt:lpstr>PowerPoint Presentation</vt:lpstr>
      <vt:lpstr>HAPPY TO ANSWER ANY QUESTIONS  Contact Us at info@icecommittee.org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ICE COMMITTEE</dc:title>
  <dc:creator>Judy Morgan</dc:creator>
  <cp:lastModifiedBy>Judy Morgan</cp:lastModifiedBy>
  <cp:revision>8</cp:revision>
  <cp:lastPrinted>2024-02-07T18:15:29Z</cp:lastPrinted>
  <dcterms:created xsi:type="dcterms:W3CDTF">2024-01-31T17:52:00Z</dcterms:created>
  <dcterms:modified xsi:type="dcterms:W3CDTF">2025-01-27T16:51:47Z</dcterms:modified>
</cp:coreProperties>
</file>