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541" r:id="rId5"/>
    <p:sldId id="1278" r:id="rId6"/>
    <p:sldId id="1279" r:id="rId7"/>
    <p:sldId id="1245" r:id="rId8"/>
    <p:sldId id="1299" r:id="rId9"/>
    <p:sldId id="546" r:id="rId10"/>
    <p:sldId id="1295" r:id="rId11"/>
    <p:sldId id="1280" r:id="rId12"/>
    <p:sldId id="1281" r:id="rId13"/>
    <p:sldId id="1283" r:id="rId14"/>
    <p:sldId id="1306" r:id="rId15"/>
    <p:sldId id="1307" r:id="rId16"/>
    <p:sldId id="1308" r:id="rId17"/>
    <p:sldId id="1296" r:id="rId18"/>
    <p:sldId id="1310" r:id="rId19"/>
    <p:sldId id="1317" r:id="rId20"/>
    <p:sldId id="1318" r:id="rId21"/>
    <p:sldId id="1286" r:id="rId22"/>
    <p:sldId id="1287" r:id="rId23"/>
    <p:sldId id="1319" r:id="rId24"/>
    <p:sldId id="1324" r:id="rId25"/>
    <p:sldId id="1325" r:id="rId26"/>
    <p:sldId id="1326" r:id="rId27"/>
    <p:sldId id="1327" r:id="rId28"/>
    <p:sldId id="386" r:id="rId29"/>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0EFE24-24E1-7C03-C0BF-23B33036D826}" name="Evelyn Paul" initials="EP" userId="S::epaul@mdbinsight.com::506e3c00-0279-47c7-854e-039033698a21" providerId="AD"/>
  <p188:author id="{0CC11ED4-62FE-0585-8386-B42FE34CDE19}" name="Tehseen Rana" initials="TR" userId="S::trana@mdbinsight.com::b04091d5-14dc-48c4-95d2-adf29cd891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elyn Paul" initials="EP" lastIdx="13" clrIdx="0">
    <p:extLst>
      <p:ext uri="{19B8F6BF-5375-455C-9EA6-DF929625EA0E}">
        <p15:presenceInfo xmlns:p15="http://schemas.microsoft.com/office/powerpoint/2012/main" userId="S::epaul@mdbinsight.com::506e3c00-0279-47c7-854e-039033698a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1B9"/>
    <a:srgbClr val="2E6776"/>
    <a:srgbClr val="5DABC0"/>
    <a:srgbClr val="005360"/>
    <a:srgbClr val="007385"/>
    <a:srgbClr val="9C0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E7900-D06D-CA45-8E5E-F7C981F050CF}" v="1" dt="2022-10-05T15:47:49.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150" autoAdjust="0"/>
  </p:normalViewPr>
  <p:slideViewPr>
    <p:cSldViewPr snapToGrid="0">
      <p:cViewPr varScale="1">
        <p:scale>
          <a:sx n="89" d="100"/>
          <a:sy n="89" d="100"/>
        </p:scale>
        <p:origin x="1888" y="160"/>
      </p:cViewPr>
      <p:guideLst>
        <p:guide orient="horz" pos="2160"/>
        <p:guide pos="3831"/>
      </p:guideLst>
    </p:cSldViewPr>
  </p:slideViewPr>
  <p:notesTextViewPr>
    <p:cViewPr>
      <p:scale>
        <a:sx n="1" d="1"/>
        <a:sy n="1" d="1"/>
      </p:scale>
      <p:origin x="0" y="0"/>
    </p:cViewPr>
  </p:notesTextViewPr>
  <p:notesViewPr>
    <p:cSldViewPr snapToGrid="0">
      <p:cViewPr>
        <p:scale>
          <a:sx n="1" d="2"/>
          <a:sy n="1" d="2"/>
        </p:scale>
        <p:origin x="3456" y="3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significant factor</c:v>
                </c:pt>
              </c:strCache>
            </c:strRef>
          </c:tx>
          <c:spPr>
            <a:solidFill>
              <a:srgbClr val="9C0059"/>
            </a:solidFill>
            <a:ln w="9525">
              <a:noFill/>
            </a:ln>
            <a:effectLst/>
          </c:spPr>
          <c:invertIfNegative val="0"/>
          <c:dLbls>
            <c:spPr>
              <a:noFill/>
              <a:ln>
                <a:noFill/>
              </a:ln>
              <a:effectLst/>
            </c:spPr>
            <c:txPr>
              <a:bodyPr rot="0" spcFirstLastPara="1" vertOverflow="ellipsis" vert="horz" wrap="square" anchor="ctr" anchorCtr="1">
                <a:spAutoFit/>
              </a:bodyPr>
              <a:lstStyle/>
              <a:p>
                <a:pPr>
                  <a:defRPr sz="1125" b="0" i="0" u="none" strike="noStrike" kern="1200" baseline="0">
                    <a:solidFill>
                      <a:srgbClr val="FFFFFF"/>
                    </a:solidFill>
                    <a:latin typeface="Open San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wanted extra income in addition to other employment</c:v>
                </c:pt>
                <c:pt idx="1">
                  <c:v>I wanted to gain experience to build my career</c:v>
                </c:pt>
                <c:pt idx="2">
                  <c:v>I was laid off due to COVID</c:v>
                </c:pt>
                <c:pt idx="3">
                  <c:v>I wanted to work while I travel</c:v>
                </c:pt>
                <c:pt idx="4">
                  <c:v>Start building my own clientele (Ex. Computer programmers etc.)</c:v>
                </c:pt>
                <c:pt idx="5">
                  <c:v>I couldn’t find work that accommodates my needed schedule</c:v>
                </c:pt>
                <c:pt idx="6">
                  <c:v>The gig economy was the only option to complete the work</c:v>
                </c:pt>
                <c:pt idx="7">
                  <c:v>I am currently in training/education</c:v>
                </c:pt>
                <c:pt idx="8">
                  <c:v>My education/training/degree is not recognized in Canada</c:v>
                </c:pt>
              </c:strCache>
            </c:strRef>
          </c:cat>
          <c:val>
            <c:numRef>
              <c:f>Sheet1!$B$2:$B$10</c:f>
              <c:numCache>
                <c:formatCode>0%</c:formatCode>
                <c:ptCount val="9"/>
                <c:pt idx="0">
                  <c:v>0.49079754601230002</c:v>
                </c:pt>
                <c:pt idx="1">
                  <c:v>0.31288343558280002</c:v>
                </c:pt>
                <c:pt idx="2">
                  <c:v>0.26380368098160001</c:v>
                </c:pt>
                <c:pt idx="3">
                  <c:v>0.239263803681</c:v>
                </c:pt>
                <c:pt idx="4">
                  <c:v>0.23312883435580001</c:v>
                </c:pt>
                <c:pt idx="5">
                  <c:v>0.17177914110430001</c:v>
                </c:pt>
                <c:pt idx="6">
                  <c:v>0.17177914110430001</c:v>
                </c:pt>
                <c:pt idx="7">
                  <c:v>0.12883435582819999</c:v>
                </c:pt>
                <c:pt idx="8">
                  <c:v>0.1226993865031</c:v>
                </c:pt>
              </c:numCache>
            </c:numRef>
          </c:val>
          <c:extLst>
            <c:ext xmlns:c16="http://schemas.microsoft.com/office/drawing/2014/chart" uri="{C3380CC4-5D6E-409C-BE32-E72D297353CC}">
              <c16:uniqueId val="{00000000-3110-45AE-A178-BB75FA6538CF}"/>
            </c:ext>
          </c:extLst>
        </c:ser>
        <c:ser>
          <c:idx val="1"/>
          <c:order val="1"/>
          <c:tx>
            <c:strRef>
              <c:f>Sheet1!$C$1</c:f>
              <c:strCache>
                <c:ptCount val="1"/>
                <c:pt idx="0">
                  <c:v>Somewhat of a factor</c:v>
                </c:pt>
              </c:strCache>
            </c:strRef>
          </c:tx>
          <c:spPr>
            <a:solidFill>
              <a:srgbClr val="78A22F"/>
            </a:solidFill>
            <a:ln w="9525">
              <a:noFill/>
            </a:ln>
            <a:effectLst/>
          </c:spPr>
          <c:invertIfNegative val="0"/>
          <c:dLbls>
            <c:spPr>
              <a:noFill/>
              <a:ln>
                <a:noFill/>
              </a:ln>
              <a:effectLst/>
            </c:spPr>
            <c:txPr>
              <a:bodyPr rot="0" spcFirstLastPara="1" vertOverflow="ellipsis" vert="horz" wrap="square" anchor="ctr" anchorCtr="1">
                <a:spAutoFit/>
              </a:bodyPr>
              <a:lstStyle/>
              <a:p>
                <a:pPr>
                  <a:defRPr sz="1125" b="0" i="0" u="none" strike="noStrike" kern="1200" baseline="0">
                    <a:solidFill>
                      <a:srgbClr val="FFFFFF"/>
                    </a:solidFill>
                    <a:latin typeface="Open San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wanted extra income in addition to other employment</c:v>
                </c:pt>
                <c:pt idx="1">
                  <c:v>I wanted to gain experience to build my career</c:v>
                </c:pt>
                <c:pt idx="2">
                  <c:v>I was laid off due to COVID</c:v>
                </c:pt>
                <c:pt idx="3">
                  <c:v>I wanted to work while I travel</c:v>
                </c:pt>
                <c:pt idx="4">
                  <c:v>Start building my own clientele (Ex. Computer programmers etc.)</c:v>
                </c:pt>
                <c:pt idx="5">
                  <c:v>I couldn’t find work that accommodates my needed schedule</c:v>
                </c:pt>
                <c:pt idx="6">
                  <c:v>The gig economy was the only option to complete the work</c:v>
                </c:pt>
                <c:pt idx="7">
                  <c:v>I am currently in training/education</c:v>
                </c:pt>
                <c:pt idx="8">
                  <c:v>My education/training/degree is not recognized in Canada</c:v>
                </c:pt>
              </c:strCache>
            </c:strRef>
          </c:cat>
          <c:val>
            <c:numRef>
              <c:f>Sheet1!$C$2:$C$10</c:f>
              <c:numCache>
                <c:formatCode>0%</c:formatCode>
                <c:ptCount val="9"/>
                <c:pt idx="0">
                  <c:v>0.25766871165639998</c:v>
                </c:pt>
                <c:pt idx="1">
                  <c:v>0.3006134969325</c:v>
                </c:pt>
                <c:pt idx="2">
                  <c:v>0.2147239263804</c:v>
                </c:pt>
                <c:pt idx="3">
                  <c:v>0.22699386503069999</c:v>
                </c:pt>
                <c:pt idx="4">
                  <c:v>0.34355828220860002</c:v>
                </c:pt>
                <c:pt idx="5">
                  <c:v>0.3680981595092</c:v>
                </c:pt>
                <c:pt idx="6">
                  <c:v>0.38650306748469998</c:v>
                </c:pt>
                <c:pt idx="7">
                  <c:v>0.26380368098160001</c:v>
                </c:pt>
                <c:pt idx="8">
                  <c:v>0.239263803681</c:v>
                </c:pt>
              </c:numCache>
            </c:numRef>
          </c:val>
          <c:extLst>
            <c:ext xmlns:c16="http://schemas.microsoft.com/office/drawing/2014/chart" uri="{C3380CC4-5D6E-409C-BE32-E72D297353CC}">
              <c16:uniqueId val="{00000001-3110-45AE-A178-BB75FA6538CF}"/>
            </c:ext>
          </c:extLst>
        </c:ser>
        <c:ser>
          <c:idx val="2"/>
          <c:order val="2"/>
          <c:tx>
            <c:strRef>
              <c:f>Sheet1!$D$1</c:f>
              <c:strCache>
                <c:ptCount val="1"/>
                <c:pt idx="0">
                  <c:v>Not a factor at all/Does not apply to me</c:v>
                </c:pt>
              </c:strCache>
            </c:strRef>
          </c:tx>
          <c:spPr>
            <a:solidFill>
              <a:srgbClr val="00788A">
                <a:alpha val="30000"/>
              </a:srgbClr>
            </a:solidFill>
            <a:ln w="9525">
              <a:noFill/>
            </a:ln>
            <a:effectLst/>
          </c:spPr>
          <c:invertIfNegative val="0"/>
          <c:dLbls>
            <c:delete val="1"/>
          </c:dLbls>
          <c:cat>
            <c:strRef>
              <c:f>Sheet1!$A$2:$A$10</c:f>
              <c:strCache>
                <c:ptCount val="9"/>
                <c:pt idx="0">
                  <c:v>I wanted extra income in addition to other employment</c:v>
                </c:pt>
                <c:pt idx="1">
                  <c:v>I wanted to gain experience to build my career</c:v>
                </c:pt>
                <c:pt idx="2">
                  <c:v>I was laid off due to COVID</c:v>
                </c:pt>
                <c:pt idx="3">
                  <c:v>I wanted to work while I travel</c:v>
                </c:pt>
                <c:pt idx="4">
                  <c:v>Start building my own clientele (Ex. Computer programmers etc.)</c:v>
                </c:pt>
                <c:pt idx="5">
                  <c:v>I couldn’t find work that accommodates my needed schedule</c:v>
                </c:pt>
                <c:pt idx="6">
                  <c:v>The gig economy was the only option to complete the work</c:v>
                </c:pt>
                <c:pt idx="7">
                  <c:v>I am currently in training/education</c:v>
                </c:pt>
                <c:pt idx="8">
                  <c:v>My education/training/degree is not recognized in Canada</c:v>
                </c:pt>
              </c:strCache>
            </c:strRef>
          </c:cat>
          <c:val>
            <c:numRef>
              <c:f>Sheet1!$D$2:$D$10</c:f>
              <c:numCache>
                <c:formatCode>0%</c:formatCode>
                <c:ptCount val="9"/>
                <c:pt idx="0">
                  <c:v>0.25153374233129999</c:v>
                </c:pt>
                <c:pt idx="1">
                  <c:v>0.38650306748469998</c:v>
                </c:pt>
                <c:pt idx="2">
                  <c:v>0.52147239263800005</c:v>
                </c:pt>
                <c:pt idx="3">
                  <c:v>0.53374233128829995</c:v>
                </c:pt>
                <c:pt idx="4">
                  <c:v>0.42331288343559997</c:v>
                </c:pt>
                <c:pt idx="5">
                  <c:v>0.46012269938650002</c:v>
                </c:pt>
                <c:pt idx="6">
                  <c:v>0.44171779141099998</c:v>
                </c:pt>
                <c:pt idx="7">
                  <c:v>0.60736196319019997</c:v>
                </c:pt>
                <c:pt idx="8">
                  <c:v>0.63803680981599997</c:v>
                </c:pt>
              </c:numCache>
            </c:numRef>
          </c:val>
          <c:extLst>
            <c:ext xmlns:c16="http://schemas.microsoft.com/office/drawing/2014/chart" uri="{C3380CC4-5D6E-409C-BE32-E72D297353CC}">
              <c16:uniqueId val="{00000002-3110-45AE-A178-BB75FA6538CF}"/>
            </c:ext>
          </c:extLst>
        </c:ser>
        <c:dLbls>
          <c:showLegendKey val="0"/>
          <c:showVal val="1"/>
          <c:showCatName val="0"/>
          <c:showSerName val="0"/>
          <c:showPercent val="0"/>
          <c:showBubbleSize val="0"/>
        </c:dLbls>
        <c:gapWidth val="15"/>
        <c:overlap val="100"/>
        <c:axId val="1"/>
        <c:axId val="2"/>
      </c:barChart>
      <c:catAx>
        <c:axId val="1"/>
        <c:scaling>
          <c:orientation val="maxMin"/>
        </c:scaling>
        <c:delete val="0"/>
        <c:axPos val="l"/>
        <c:numFmt formatCode="General" sourceLinked="0"/>
        <c:majorTickMark val="none"/>
        <c:minorTickMark val="none"/>
        <c:tickLblPos val="low"/>
        <c:spPr>
          <a:noFill/>
          <a:ln w="0">
            <a:noFill/>
          </a:ln>
          <a:effectLst/>
        </c:spPr>
        <c:txPr>
          <a:bodyPr rot="0" spcFirstLastPara="1" vertOverflow="ellipsis" vert="horz" wrap="square" anchor="ctr" anchorCtr="1"/>
          <a:lstStyle/>
          <a:p>
            <a:pPr>
              <a:defRPr sz="1000" b="0" i="0" u="none" strike="noStrike" kern="1200" baseline="0">
                <a:solidFill>
                  <a:srgbClr val="2C2C2C"/>
                </a:solidFill>
                <a:latin typeface="Open Sans"/>
                <a:ea typeface="+mn-ea"/>
                <a:cs typeface="+mn-cs"/>
              </a:defRPr>
            </a:pPr>
            <a:endParaRPr lang="en-US"/>
          </a:p>
        </c:txPr>
        <c:crossAx val="2"/>
        <c:crosses val="autoZero"/>
        <c:auto val="1"/>
        <c:lblAlgn val="ctr"/>
        <c:lblOffset val="100"/>
        <c:noMultiLvlLbl val="0"/>
      </c:catAx>
      <c:valAx>
        <c:axId val="2"/>
        <c:scaling>
          <c:orientation val="minMax"/>
          <c:max val="1"/>
        </c:scaling>
        <c:delete val="0"/>
        <c:axPos val="b"/>
        <c:numFmt formatCode="0%" sourceLinked="0"/>
        <c:majorTickMark val="none"/>
        <c:minorTickMark val="none"/>
        <c:tickLblPos val="none"/>
        <c:spPr>
          <a:noFill/>
          <a:ln w="0">
            <a:noFill/>
          </a:ln>
          <a:effectLst/>
        </c:spPr>
        <c:txPr>
          <a:bodyPr rot="0" spcFirstLastPara="1" vertOverflow="ellipsis" vert="horz" wrap="square" anchor="ctr" anchorCtr="1"/>
          <a:lstStyle/>
          <a:p>
            <a:pPr>
              <a:defRPr sz="1125" b="0" i="0" u="none" strike="noStrike" kern="1200" baseline="0">
                <a:solidFill>
                  <a:srgbClr val="000000"/>
                </a:solidFill>
                <a:latin typeface="Open Sans"/>
                <a:ea typeface="+mn-ea"/>
                <a:cs typeface="+mn-cs"/>
              </a:defRPr>
            </a:pPr>
            <a:endParaRPr lang="en-US"/>
          </a:p>
        </c:txPr>
        <c:crossAx val="1"/>
        <c:crosses val="max"/>
        <c:crossBetween val="between"/>
      </c:valAx>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2C2C2C"/>
              </a:solidFill>
              <a:latin typeface="Open Sans"/>
              <a:ea typeface="+mn-ea"/>
              <a:cs typeface="+mn-cs"/>
            </a:defRPr>
          </a:pPr>
          <a:endParaRPr lang="en-US"/>
        </a:p>
      </c:txPr>
    </c:legend>
    <c:plotVisOnly val="1"/>
    <c:dispBlanksAs val="gap"/>
    <c:showDLblsOverMax val="0"/>
    <c:extLs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F95E3-D2A6-4CCF-9406-5B62DD3E89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6178DB-E615-405E-A148-BCEA519D00C9}">
      <dgm:prSet custT="1"/>
      <dgm:spPr/>
      <dgm:t>
        <a:bodyPr/>
        <a:lstStyle/>
        <a:p>
          <a:pPr>
            <a:lnSpc>
              <a:spcPct val="100000"/>
            </a:lnSpc>
          </a:pPr>
          <a:r>
            <a:rPr lang="en-CA" sz="1600"/>
            <a:t>Background Research</a:t>
          </a:r>
          <a:endParaRPr lang="en-US" sz="1600"/>
        </a:p>
      </dgm:t>
    </dgm:pt>
    <dgm:pt modelId="{3D4B17C7-18E2-4E1E-B71E-29D727C24675}" type="parTrans" cxnId="{7D4182F0-9C7F-44B7-AB3D-947627C9F41A}">
      <dgm:prSet/>
      <dgm:spPr/>
      <dgm:t>
        <a:bodyPr/>
        <a:lstStyle/>
        <a:p>
          <a:endParaRPr lang="en-US" sz="1600"/>
        </a:p>
      </dgm:t>
    </dgm:pt>
    <dgm:pt modelId="{0BF74089-885A-4FEF-B8C8-B2D01946DEAE}" type="sibTrans" cxnId="{7D4182F0-9C7F-44B7-AB3D-947627C9F41A}">
      <dgm:prSet/>
      <dgm:spPr/>
      <dgm:t>
        <a:bodyPr/>
        <a:lstStyle/>
        <a:p>
          <a:endParaRPr lang="en-US" sz="1600"/>
        </a:p>
      </dgm:t>
    </dgm:pt>
    <dgm:pt modelId="{724FD090-617C-4052-A772-A44236D5765D}">
      <dgm:prSet custT="1"/>
      <dgm:spPr/>
      <dgm:t>
        <a:bodyPr/>
        <a:lstStyle/>
        <a:p>
          <a:pPr>
            <a:lnSpc>
              <a:spcPct val="100000"/>
            </a:lnSpc>
          </a:pPr>
          <a:r>
            <a:rPr lang="en-CA" sz="1600" dirty="0"/>
            <a:t>Strategic Directions and Recommendations</a:t>
          </a:r>
        </a:p>
      </dgm:t>
    </dgm:pt>
    <dgm:pt modelId="{EC836C17-3DD2-48AF-A177-839EA3E3A74C}" type="parTrans" cxnId="{FC07EC5F-5F0B-4EE3-874A-70D913E99E1F}">
      <dgm:prSet/>
      <dgm:spPr/>
      <dgm:t>
        <a:bodyPr/>
        <a:lstStyle/>
        <a:p>
          <a:endParaRPr lang="en-CA"/>
        </a:p>
      </dgm:t>
    </dgm:pt>
    <dgm:pt modelId="{0856F21E-4C34-4778-91A0-9E9EBEB71279}" type="sibTrans" cxnId="{FC07EC5F-5F0B-4EE3-874A-70D913E99E1F}">
      <dgm:prSet/>
      <dgm:spPr/>
      <dgm:t>
        <a:bodyPr/>
        <a:lstStyle/>
        <a:p>
          <a:endParaRPr lang="en-CA"/>
        </a:p>
      </dgm:t>
    </dgm:pt>
    <dgm:pt modelId="{C9E947BC-BD98-4896-944A-AE4984665E51}">
      <dgm:prSet custT="1"/>
      <dgm:spPr/>
      <dgm:t>
        <a:bodyPr/>
        <a:lstStyle/>
        <a:p>
          <a:pPr>
            <a:lnSpc>
              <a:spcPct val="100000"/>
            </a:lnSpc>
          </a:pPr>
          <a:r>
            <a:rPr lang="en-CA" sz="1600"/>
            <a:t>Project Overview</a:t>
          </a:r>
        </a:p>
      </dgm:t>
    </dgm:pt>
    <dgm:pt modelId="{71D93821-085B-4784-AAE7-7118222C8C61}" type="parTrans" cxnId="{B912BCA6-C1F5-4E8E-AC24-BE9144C85419}">
      <dgm:prSet/>
      <dgm:spPr/>
      <dgm:t>
        <a:bodyPr/>
        <a:lstStyle/>
        <a:p>
          <a:endParaRPr lang="en-CA"/>
        </a:p>
      </dgm:t>
    </dgm:pt>
    <dgm:pt modelId="{FD957B7C-1B0C-47EA-93FF-BF6C9D6A74EE}" type="sibTrans" cxnId="{B912BCA6-C1F5-4E8E-AC24-BE9144C85419}">
      <dgm:prSet/>
      <dgm:spPr/>
      <dgm:t>
        <a:bodyPr/>
        <a:lstStyle/>
        <a:p>
          <a:endParaRPr lang="en-CA"/>
        </a:p>
      </dgm:t>
    </dgm:pt>
    <dgm:pt modelId="{98E04677-456C-41D0-B4AF-79C573BD7568}">
      <dgm:prSet custT="1"/>
      <dgm:spPr/>
      <dgm:t>
        <a:bodyPr/>
        <a:lstStyle/>
        <a:p>
          <a:pPr>
            <a:lnSpc>
              <a:spcPct val="100000"/>
            </a:lnSpc>
          </a:pPr>
          <a:r>
            <a:rPr lang="en-US" sz="1600" dirty="0"/>
            <a:t>Survey Findings: Who’s included in Toronto’s Gig Economy?</a:t>
          </a:r>
        </a:p>
      </dgm:t>
    </dgm:pt>
    <dgm:pt modelId="{4DAB0DBB-41B2-418D-A9CA-D913FD181F00}" type="parTrans" cxnId="{9B39DBC9-A988-4D4A-A551-14B418BFF354}">
      <dgm:prSet/>
      <dgm:spPr/>
      <dgm:t>
        <a:bodyPr/>
        <a:lstStyle/>
        <a:p>
          <a:endParaRPr lang="en-CA"/>
        </a:p>
      </dgm:t>
    </dgm:pt>
    <dgm:pt modelId="{BE310D19-72A8-4EB0-B62F-95FF96E9F41C}" type="sibTrans" cxnId="{9B39DBC9-A988-4D4A-A551-14B418BFF354}">
      <dgm:prSet/>
      <dgm:spPr/>
      <dgm:t>
        <a:bodyPr/>
        <a:lstStyle/>
        <a:p>
          <a:endParaRPr lang="en-CA"/>
        </a:p>
      </dgm:t>
    </dgm:pt>
    <dgm:pt modelId="{B6D3EC22-DF14-4E8F-AB84-9A164BDB3D87}">
      <dgm:prSet custT="1"/>
      <dgm:spPr/>
      <dgm:t>
        <a:bodyPr/>
        <a:lstStyle/>
        <a:p>
          <a:pPr>
            <a:lnSpc>
              <a:spcPct val="100000"/>
            </a:lnSpc>
          </a:pPr>
          <a:r>
            <a:rPr lang="en-CA" sz="1600"/>
            <a:t> Stakeholder Interview Insights</a:t>
          </a:r>
          <a:endParaRPr lang="en-US" sz="1600"/>
        </a:p>
      </dgm:t>
    </dgm:pt>
    <dgm:pt modelId="{BB495742-7020-46DE-A9EE-1AC93DE446A5}" type="parTrans" cxnId="{02DA9B67-BE96-49E9-887D-8218363436F6}">
      <dgm:prSet/>
      <dgm:spPr/>
      <dgm:t>
        <a:bodyPr/>
        <a:lstStyle/>
        <a:p>
          <a:endParaRPr lang="en-CA"/>
        </a:p>
      </dgm:t>
    </dgm:pt>
    <dgm:pt modelId="{3F532D5E-7D80-4D7C-9429-595354AF797E}" type="sibTrans" cxnId="{02DA9B67-BE96-49E9-887D-8218363436F6}">
      <dgm:prSet/>
      <dgm:spPr/>
      <dgm:t>
        <a:bodyPr/>
        <a:lstStyle/>
        <a:p>
          <a:endParaRPr lang="en-CA"/>
        </a:p>
      </dgm:t>
    </dgm:pt>
    <dgm:pt modelId="{EEC99028-512C-455B-A35F-8FB3ABB1E126}" type="pres">
      <dgm:prSet presAssocID="{254F95E3-D2A6-4CCF-9406-5B62DD3E8955}" presName="root" presStyleCnt="0">
        <dgm:presLayoutVars>
          <dgm:dir/>
          <dgm:resizeHandles val="exact"/>
        </dgm:presLayoutVars>
      </dgm:prSet>
      <dgm:spPr/>
    </dgm:pt>
    <dgm:pt modelId="{519C061D-3C4A-463B-9C33-883100516050}" type="pres">
      <dgm:prSet presAssocID="{C9E947BC-BD98-4896-944A-AE4984665E51}" presName="compNode" presStyleCnt="0"/>
      <dgm:spPr/>
    </dgm:pt>
    <dgm:pt modelId="{BC1AEADA-DBF8-45E5-BC35-61F006A74E36}" type="pres">
      <dgm:prSet presAssocID="{C9E947BC-BD98-4896-944A-AE4984665E51}" presName="bgRect" presStyleLbl="bgShp" presStyleIdx="0" presStyleCnt="5" custLinFactNeighborX="7" custLinFactNeighborY="-7929"/>
      <dgm:spPr/>
    </dgm:pt>
    <dgm:pt modelId="{09084897-9A65-46CD-A2FB-3834A26946F2}" type="pres">
      <dgm:prSet presAssocID="{C9E947BC-BD98-4896-944A-AE4984665E5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ddress Book with solid fill"/>
        </a:ext>
      </dgm:extLst>
    </dgm:pt>
    <dgm:pt modelId="{9F350AC1-D8C6-4518-861E-CEB05436606E}" type="pres">
      <dgm:prSet presAssocID="{C9E947BC-BD98-4896-944A-AE4984665E51}" presName="spaceRect" presStyleCnt="0"/>
      <dgm:spPr/>
    </dgm:pt>
    <dgm:pt modelId="{2FE52369-755D-4AE1-9502-C27AA35C103C}" type="pres">
      <dgm:prSet presAssocID="{C9E947BC-BD98-4896-944A-AE4984665E51}" presName="parTx" presStyleLbl="revTx" presStyleIdx="0" presStyleCnt="5">
        <dgm:presLayoutVars>
          <dgm:chMax val="0"/>
          <dgm:chPref val="0"/>
        </dgm:presLayoutVars>
      </dgm:prSet>
      <dgm:spPr/>
    </dgm:pt>
    <dgm:pt modelId="{D08FA28D-10E8-4602-9B45-853BDB4F2964}" type="pres">
      <dgm:prSet presAssocID="{FD957B7C-1B0C-47EA-93FF-BF6C9D6A74EE}" presName="sibTrans" presStyleCnt="0"/>
      <dgm:spPr/>
    </dgm:pt>
    <dgm:pt modelId="{C87A1768-EE45-4A42-A837-6CE6B1B9FAAE}" type="pres">
      <dgm:prSet presAssocID="{6D6178DB-E615-405E-A148-BCEA519D00C9}" presName="compNode" presStyleCnt="0"/>
      <dgm:spPr/>
    </dgm:pt>
    <dgm:pt modelId="{215E7A5C-BDD3-4E97-BA53-BB71D63A4266}" type="pres">
      <dgm:prSet presAssocID="{6D6178DB-E615-405E-A148-BCEA519D00C9}" presName="bgRect" presStyleLbl="bgShp" presStyleIdx="1" presStyleCnt="5"/>
      <dgm:spPr/>
    </dgm:pt>
    <dgm:pt modelId="{34D79174-C52B-45C2-B788-2987872296DF}" type="pres">
      <dgm:prSet presAssocID="{6D6178DB-E615-405E-A148-BCEA519D00C9}"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tificial Intelligence with solid fill"/>
        </a:ext>
      </dgm:extLst>
    </dgm:pt>
    <dgm:pt modelId="{5ACFB03E-52C0-4FA7-9F4B-43E67784084D}" type="pres">
      <dgm:prSet presAssocID="{6D6178DB-E615-405E-A148-BCEA519D00C9}" presName="spaceRect" presStyleCnt="0"/>
      <dgm:spPr/>
    </dgm:pt>
    <dgm:pt modelId="{54E97AD3-A6BF-428D-A0F6-4C0DF1ECFA38}" type="pres">
      <dgm:prSet presAssocID="{6D6178DB-E615-405E-A148-BCEA519D00C9}" presName="parTx" presStyleLbl="revTx" presStyleIdx="1" presStyleCnt="5">
        <dgm:presLayoutVars>
          <dgm:chMax val="0"/>
          <dgm:chPref val="0"/>
        </dgm:presLayoutVars>
      </dgm:prSet>
      <dgm:spPr/>
    </dgm:pt>
    <dgm:pt modelId="{E7BD131F-24AB-45B6-9EBC-93762E256B7B}" type="pres">
      <dgm:prSet presAssocID="{0BF74089-885A-4FEF-B8C8-B2D01946DEAE}" presName="sibTrans" presStyleCnt="0"/>
      <dgm:spPr/>
    </dgm:pt>
    <dgm:pt modelId="{0960609C-5D71-42BA-A7B7-90CD1FC87D81}" type="pres">
      <dgm:prSet presAssocID="{B6D3EC22-DF14-4E8F-AB84-9A164BDB3D87}" presName="compNode" presStyleCnt="0"/>
      <dgm:spPr/>
    </dgm:pt>
    <dgm:pt modelId="{A8791C6D-A574-4ABF-80A3-3C0FF8D8E838}" type="pres">
      <dgm:prSet presAssocID="{B6D3EC22-DF14-4E8F-AB84-9A164BDB3D87}" presName="bgRect" presStyleLbl="bgShp" presStyleIdx="2" presStyleCnt="5"/>
      <dgm:spPr/>
    </dgm:pt>
    <dgm:pt modelId="{710116CD-B19E-42DA-9230-22F2DEE8328E}" type="pres">
      <dgm:prSet presAssocID="{B6D3EC22-DF14-4E8F-AB84-9A164BDB3D8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lephone outline"/>
        </a:ext>
      </dgm:extLst>
    </dgm:pt>
    <dgm:pt modelId="{77F84707-C805-4B79-90BA-BA0C852C154F}" type="pres">
      <dgm:prSet presAssocID="{B6D3EC22-DF14-4E8F-AB84-9A164BDB3D87}" presName="spaceRect" presStyleCnt="0"/>
      <dgm:spPr/>
    </dgm:pt>
    <dgm:pt modelId="{998DB8D9-1277-4ABA-9585-5E1D161E795F}" type="pres">
      <dgm:prSet presAssocID="{B6D3EC22-DF14-4E8F-AB84-9A164BDB3D87}" presName="parTx" presStyleLbl="revTx" presStyleIdx="2" presStyleCnt="5">
        <dgm:presLayoutVars>
          <dgm:chMax val="0"/>
          <dgm:chPref val="0"/>
        </dgm:presLayoutVars>
      </dgm:prSet>
      <dgm:spPr/>
    </dgm:pt>
    <dgm:pt modelId="{CAAC24E0-8F91-42EB-8B91-0D25D951CE76}" type="pres">
      <dgm:prSet presAssocID="{3F532D5E-7D80-4D7C-9429-595354AF797E}" presName="sibTrans" presStyleCnt="0"/>
      <dgm:spPr/>
    </dgm:pt>
    <dgm:pt modelId="{C8F5FCD3-3DE3-4ACA-9E19-6A94F8BE6854}" type="pres">
      <dgm:prSet presAssocID="{98E04677-456C-41D0-B4AF-79C573BD7568}" presName="compNode" presStyleCnt="0"/>
      <dgm:spPr/>
    </dgm:pt>
    <dgm:pt modelId="{735AE9C2-CC61-4877-B6E1-2E79DB6AC09F}" type="pres">
      <dgm:prSet presAssocID="{98E04677-456C-41D0-B4AF-79C573BD7568}" presName="bgRect" presStyleLbl="bgShp" presStyleIdx="3" presStyleCnt="5"/>
      <dgm:spPr/>
    </dgm:pt>
    <dgm:pt modelId="{A98147B4-E7FE-43DE-BE19-F4F542B9AE1C}" type="pres">
      <dgm:prSet presAssocID="{98E04677-456C-41D0-B4AF-79C573BD7568}" presName="iconRect" presStyleLbl="node1" presStyleIdx="3" presStyleCnt="5" custLinFactNeighborX="7588" custLinFactNeighborY="-82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0B6C9DE5-18B2-4943-A59E-CF628363C4DD}" type="pres">
      <dgm:prSet presAssocID="{98E04677-456C-41D0-B4AF-79C573BD7568}" presName="spaceRect" presStyleCnt="0"/>
      <dgm:spPr/>
    </dgm:pt>
    <dgm:pt modelId="{CA852066-503B-4E23-96EC-9525829353F5}" type="pres">
      <dgm:prSet presAssocID="{98E04677-456C-41D0-B4AF-79C573BD7568}" presName="parTx" presStyleLbl="revTx" presStyleIdx="3" presStyleCnt="5">
        <dgm:presLayoutVars>
          <dgm:chMax val="0"/>
          <dgm:chPref val="0"/>
        </dgm:presLayoutVars>
      </dgm:prSet>
      <dgm:spPr/>
    </dgm:pt>
    <dgm:pt modelId="{DA6E4A69-7C89-4588-A89A-98FE16B5222D}" type="pres">
      <dgm:prSet presAssocID="{BE310D19-72A8-4EB0-B62F-95FF96E9F41C}" presName="sibTrans" presStyleCnt="0"/>
      <dgm:spPr/>
    </dgm:pt>
    <dgm:pt modelId="{125A7E50-50F2-49A6-B002-0400A912A9DB}" type="pres">
      <dgm:prSet presAssocID="{724FD090-617C-4052-A772-A44236D5765D}" presName="compNode" presStyleCnt="0"/>
      <dgm:spPr/>
    </dgm:pt>
    <dgm:pt modelId="{26A7378A-3A91-476B-87A5-363D6FEB2EE8}" type="pres">
      <dgm:prSet presAssocID="{724FD090-617C-4052-A772-A44236D5765D}" presName="bgRect" presStyleLbl="bgShp" presStyleIdx="4" presStyleCnt="5" custLinFactNeighborX="-1373" custLinFactNeighborY="-916"/>
      <dgm:spPr/>
    </dgm:pt>
    <dgm:pt modelId="{67A1201C-F28F-4E08-BE6A-65938F490D9C}" type="pres">
      <dgm:prSet presAssocID="{724FD090-617C-4052-A772-A44236D576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nd with solid fill"/>
        </a:ext>
      </dgm:extLst>
    </dgm:pt>
    <dgm:pt modelId="{30263AC2-3555-42D5-8EFC-853995729031}" type="pres">
      <dgm:prSet presAssocID="{724FD090-617C-4052-A772-A44236D5765D}" presName="spaceRect" presStyleCnt="0"/>
      <dgm:spPr/>
    </dgm:pt>
    <dgm:pt modelId="{89D8511B-93C7-4DF3-AB97-53E5C0273EAD}" type="pres">
      <dgm:prSet presAssocID="{724FD090-617C-4052-A772-A44236D5765D}" presName="parTx" presStyleLbl="revTx" presStyleIdx="4" presStyleCnt="5">
        <dgm:presLayoutVars>
          <dgm:chMax val="0"/>
          <dgm:chPref val="0"/>
        </dgm:presLayoutVars>
      </dgm:prSet>
      <dgm:spPr/>
    </dgm:pt>
  </dgm:ptLst>
  <dgm:cxnLst>
    <dgm:cxn modelId="{37B2FE46-5A4A-4626-8A94-C6F4A7366ACC}" type="presOf" srcId="{6D6178DB-E615-405E-A148-BCEA519D00C9}" destId="{54E97AD3-A6BF-428D-A0F6-4C0DF1ECFA38}" srcOrd="0" destOrd="0" presId="urn:microsoft.com/office/officeart/2018/2/layout/IconVerticalSolidList"/>
    <dgm:cxn modelId="{FC07EC5F-5F0B-4EE3-874A-70D913E99E1F}" srcId="{254F95E3-D2A6-4CCF-9406-5B62DD3E8955}" destId="{724FD090-617C-4052-A772-A44236D5765D}" srcOrd="4" destOrd="0" parTransId="{EC836C17-3DD2-48AF-A177-839EA3E3A74C}" sibTransId="{0856F21E-4C34-4778-91A0-9E9EBEB71279}"/>
    <dgm:cxn modelId="{02DA9B67-BE96-49E9-887D-8218363436F6}" srcId="{254F95E3-D2A6-4CCF-9406-5B62DD3E8955}" destId="{B6D3EC22-DF14-4E8F-AB84-9A164BDB3D87}" srcOrd="2" destOrd="0" parTransId="{BB495742-7020-46DE-A9EE-1AC93DE446A5}" sibTransId="{3F532D5E-7D80-4D7C-9429-595354AF797E}"/>
    <dgm:cxn modelId="{89E18F78-78E4-4239-B268-E5D80E1D019E}" type="presOf" srcId="{98E04677-456C-41D0-B4AF-79C573BD7568}" destId="{CA852066-503B-4E23-96EC-9525829353F5}" srcOrd="0" destOrd="0" presId="urn:microsoft.com/office/officeart/2018/2/layout/IconVerticalSolidList"/>
    <dgm:cxn modelId="{92CA7779-66C9-4C23-BB9B-4D427F2BF0BB}" type="presOf" srcId="{B6D3EC22-DF14-4E8F-AB84-9A164BDB3D87}" destId="{998DB8D9-1277-4ABA-9585-5E1D161E795F}" srcOrd="0" destOrd="0" presId="urn:microsoft.com/office/officeart/2018/2/layout/IconVerticalSolidList"/>
    <dgm:cxn modelId="{B912BCA6-C1F5-4E8E-AC24-BE9144C85419}" srcId="{254F95E3-D2A6-4CCF-9406-5B62DD3E8955}" destId="{C9E947BC-BD98-4896-944A-AE4984665E51}" srcOrd="0" destOrd="0" parTransId="{71D93821-085B-4784-AAE7-7118222C8C61}" sibTransId="{FD957B7C-1B0C-47EA-93FF-BF6C9D6A74EE}"/>
    <dgm:cxn modelId="{9B39DBC9-A988-4D4A-A551-14B418BFF354}" srcId="{254F95E3-D2A6-4CCF-9406-5B62DD3E8955}" destId="{98E04677-456C-41D0-B4AF-79C573BD7568}" srcOrd="3" destOrd="0" parTransId="{4DAB0DBB-41B2-418D-A9CA-D913FD181F00}" sibTransId="{BE310D19-72A8-4EB0-B62F-95FF96E9F41C}"/>
    <dgm:cxn modelId="{D3A00DDC-51F0-4BE3-8ED1-DDC64EA6C2A3}" type="presOf" srcId="{254F95E3-D2A6-4CCF-9406-5B62DD3E8955}" destId="{EEC99028-512C-455B-A35F-8FB3ABB1E126}" srcOrd="0" destOrd="0" presId="urn:microsoft.com/office/officeart/2018/2/layout/IconVerticalSolidList"/>
    <dgm:cxn modelId="{6BF1C7E9-C3D5-4013-8150-E91945394B45}" type="presOf" srcId="{C9E947BC-BD98-4896-944A-AE4984665E51}" destId="{2FE52369-755D-4AE1-9502-C27AA35C103C}" srcOrd="0" destOrd="0" presId="urn:microsoft.com/office/officeart/2018/2/layout/IconVerticalSolidList"/>
    <dgm:cxn modelId="{7D4182F0-9C7F-44B7-AB3D-947627C9F41A}" srcId="{254F95E3-D2A6-4CCF-9406-5B62DD3E8955}" destId="{6D6178DB-E615-405E-A148-BCEA519D00C9}" srcOrd="1" destOrd="0" parTransId="{3D4B17C7-18E2-4E1E-B71E-29D727C24675}" sibTransId="{0BF74089-885A-4FEF-B8C8-B2D01946DEAE}"/>
    <dgm:cxn modelId="{FD2F4DFE-7439-473D-8BFC-109673F4814F}" type="presOf" srcId="{724FD090-617C-4052-A772-A44236D5765D}" destId="{89D8511B-93C7-4DF3-AB97-53E5C0273EAD}" srcOrd="0" destOrd="0" presId="urn:microsoft.com/office/officeart/2018/2/layout/IconVerticalSolidList"/>
    <dgm:cxn modelId="{BD3A1C39-0D60-401E-A00E-723DDD3EF4A1}" type="presParOf" srcId="{EEC99028-512C-455B-A35F-8FB3ABB1E126}" destId="{519C061D-3C4A-463B-9C33-883100516050}" srcOrd="0" destOrd="0" presId="urn:microsoft.com/office/officeart/2018/2/layout/IconVerticalSolidList"/>
    <dgm:cxn modelId="{4E6C7C9D-8A20-4459-9BCB-3BAE3C5278C3}" type="presParOf" srcId="{519C061D-3C4A-463B-9C33-883100516050}" destId="{BC1AEADA-DBF8-45E5-BC35-61F006A74E36}" srcOrd="0" destOrd="0" presId="urn:microsoft.com/office/officeart/2018/2/layout/IconVerticalSolidList"/>
    <dgm:cxn modelId="{A3518C98-B0F6-46E3-941A-3D45E1993E97}" type="presParOf" srcId="{519C061D-3C4A-463B-9C33-883100516050}" destId="{09084897-9A65-46CD-A2FB-3834A26946F2}" srcOrd="1" destOrd="0" presId="urn:microsoft.com/office/officeart/2018/2/layout/IconVerticalSolidList"/>
    <dgm:cxn modelId="{4826D177-FF9B-43D6-8EA3-8CCF08753C34}" type="presParOf" srcId="{519C061D-3C4A-463B-9C33-883100516050}" destId="{9F350AC1-D8C6-4518-861E-CEB05436606E}" srcOrd="2" destOrd="0" presId="urn:microsoft.com/office/officeart/2018/2/layout/IconVerticalSolidList"/>
    <dgm:cxn modelId="{09BB39A9-6B2C-4C66-B9FA-BEABABFFB250}" type="presParOf" srcId="{519C061D-3C4A-463B-9C33-883100516050}" destId="{2FE52369-755D-4AE1-9502-C27AA35C103C}" srcOrd="3" destOrd="0" presId="urn:microsoft.com/office/officeart/2018/2/layout/IconVerticalSolidList"/>
    <dgm:cxn modelId="{C108112D-88A0-4EF6-B38E-511EB7566C90}" type="presParOf" srcId="{EEC99028-512C-455B-A35F-8FB3ABB1E126}" destId="{D08FA28D-10E8-4602-9B45-853BDB4F2964}" srcOrd="1" destOrd="0" presId="urn:microsoft.com/office/officeart/2018/2/layout/IconVerticalSolidList"/>
    <dgm:cxn modelId="{A0A1A9E0-3434-447C-8687-6164C97A4988}" type="presParOf" srcId="{EEC99028-512C-455B-A35F-8FB3ABB1E126}" destId="{C87A1768-EE45-4A42-A837-6CE6B1B9FAAE}" srcOrd="2" destOrd="0" presId="urn:microsoft.com/office/officeart/2018/2/layout/IconVerticalSolidList"/>
    <dgm:cxn modelId="{1766328E-CE18-4FBE-8DB8-C5DEA8EFBCDA}" type="presParOf" srcId="{C87A1768-EE45-4A42-A837-6CE6B1B9FAAE}" destId="{215E7A5C-BDD3-4E97-BA53-BB71D63A4266}" srcOrd="0" destOrd="0" presId="urn:microsoft.com/office/officeart/2018/2/layout/IconVerticalSolidList"/>
    <dgm:cxn modelId="{3D6B20F4-1BE8-4857-8318-4E8483D60E64}" type="presParOf" srcId="{C87A1768-EE45-4A42-A837-6CE6B1B9FAAE}" destId="{34D79174-C52B-45C2-B788-2987872296DF}" srcOrd="1" destOrd="0" presId="urn:microsoft.com/office/officeart/2018/2/layout/IconVerticalSolidList"/>
    <dgm:cxn modelId="{E89D0453-B992-4D0B-9E74-2216145340E6}" type="presParOf" srcId="{C87A1768-EE45-4A42-A837-6CE6B1B9FAAE}" destId="{5ACFB03E-52C0-4FA7-9F4B-43E67784084D}" srcOrd="2" destOrd="0" presId="urn:microsoft.com/office/officeart/2018/2/layout/IconVerticalSolidList"/>
    <dgm:cxn modelId="{222BE974-6D8C-456A-8866-9A1E16510BA1}" type="presParOf" srcId="{C87A1768-EE45-4A42-A837-6CE6B1B9FAAE}" destId="{54E97AD3-A6BF-428D-A0F6-4C0DF1ECFA38}" srcOrd="3" destOrd="0" presId="urn:microsoft.com/office/officeart/2018/2/layout/IconVerticalSolidList"/>
    <dgm:cxn modelId="{17383EA0-9AF3-48F6-AAA6-C7A70833394C}" type="presParOf" srcId="{EEC99028-512C-455B-A35F-8FB3ABB1E126}" destId="{E7BD131F-24AB-45B6-9EBC-93762E256B7B}" srcOrd="3" destOrd="0" presId="urn:microsoft.com/office/officeart/2018/2/layout/IconVerticalSolidList"/>
    <dgm:cxn modelId="{A1578BD7-884A-4CB6-992E-C7F6D1397C4C}" type="presParOf" srcId="{EEC99028-512C-455B-A35F-8FB3ABB1E126}" destId="{0960609C-5D71-42BA-A7B7-90CD1FC87D81}" srcOrd="4" destOrd="0" presId="urn:microsoft.com/office/officeart/2018/2/layout/IconVerticalSolidList"/>
    <dgm:cxn modelId="{6633B961-8AF6-44ED-8BF1-0A6B1D91B601}" type="presParOf" srcId="{0960609C-5D71-42BA-A7B7-90CD1FC87D81}" destId="{A8791C6D-A574-4ABF-80A3-3C0FF8D8E838}" srcOrd="0" destOrd="0" presId="urn:microsoft.com/office/officeart/2018/2/layout/IconVerticalSolidList"/>
    <dgm:cxn modelId="{4753325E-D31F-4974-AB7C-779A9460CC6E}" type="presParOf" srcId="{0960609C-5D71-42BA-A7B7-90CD1FC87D81}" destId="{710116CD-B19E-42DA-9230-22F2DEE8328E}" srcOrd="1" destOrd="0" presId="urn:microsoft.com/office/officeart/2018/2/layout/IconVerticalSolidList"/>
    <dgm:cxn modelId="{80F8B36C-F6C0-4A2A-9989-7A784FA27AC1}" type="presParOf" srcId="{0960609C-5D71-42BA-A7B7-90CD1FC87D81}" destId="{77F84707-C805-4B79-90BA-BA0C852C154F}" srcOrd="2" destOrd="0" presId="urn:microsoft.com/office/officeart/2018/2/layout/IconVerticalSolidList"/>
    <dgm:cxn modelId="{1C2BF706-7815-4F24-97AB-DAA7DCD2366D}" type="presParOf" srcId="{0960609C-5D71-42BA-A7B7-90CD1FC87D81}" destId="{998DB8D9-1277-4ABA-9585-5E1D161E795F}" srcOrd="3" destOrd="0" presId="urn:microsoft.com/office/officeart/2018/2/layout/IconVerticalSolidList"/>
    <dgm:cxn modelId="{979E20E0-0B4B-4543-AE67-92230C97712B}" type="presParOf" srcId="{EEC99028-512C-455B-A35F-8FB3ABB1E126}" destId="{CAAC24E0-8F91-42EB-8B91-0D25D951CE76}" srcOrd="5" destOrd="0" presId="urn:microsoft.com/office/officeart/2018/2/layout/IconVerticalSolidList"/>
    <dgm:cxn modelId="{1485E866-5632-4159-ABF1-27F074B65FC7}" type="presParOf" srcId="{EEC99028-512C-455B-A35F-8FB3ABB1E126}" destId="{C8F5FCD3-3DE3-4ACA-9E19-6A94F8BE6854}" srcOrd="6" destOrd="0" presId="urn:microsoft.com/office/officeart/2018/2/layout/IconVerticalSolidList"/>
    <dgm:cxn modelId="{226F4F03-E89D-4140-95B3-8ED22ED977D2}" type="presParOf" srcId="{C8F5FCD3-3DE3-4ACA-9E19-6A94F8BE6854}" destId="{735AE9C2-CC61-4877-B6E1-2E79DB6AC09F}" srcOrd="0" destOrd="0" presId="urn:microsoft.com/office/officeart/2018/2/layout/IconVerticalSolidList"/>
    <dgm:cxn modelId="{96D9F3EE-CD2E-45B8-BE96-D14446D2F767}" type="presParOf" srcId="{C8F5FCD3-3DE3-4ACA-9E19-6A94F8BE6854}" destId="{A98147B4-E7FE-43DE-BE19-F4F542B9AE1C}" srcOrd="1" destOrd="0" presId="urn:microsoft.com/office/officeart/2018/2/layout/IconVerticalSolidList"/>
    <dgm:cxn modelId="{1860282A-75A5-4F56-8B2F-D71A7FB7232A}" type="presParOf" srcId="{C8F5FCD3-3DE3-4ACA-9E19-6A94F8BE6854}" destId="{0B6C9DE5-18B2-4943-A59E-CF628363C4DD}" srcOrd="2" destOrd="0" presId="urn:microsoft.com/office/officeart/2018/2/layout/IconVerticalSolidList"/>
    <dgm:cxn modelId="{33CFB0CE-4A6C-427E-9A2D-B728BAA5FD47}" type="presParOf" srcId="{C8F5FCD3-3DE3-4ACA-9E19-6A94F8BE6854}" destId="{CA852066-503B-4E23-96EC-9525829353F5}" srcOrd="3" destOrd="0" presId="urn:microsoft.com/office/officeart/2018/2/layout/IconVerticalSolidList"/>
    <dgm:cxn modelId="{9BCC5D6A-BACC-4BF8-89E8-4DD8A659AEA9}" type="presParOf" srcId="{EEC99028-512C-455B-A35F-8FB3ABB1E126}" destId="{DA6E4A69-7C89-4588-A89A-98FE16B5222D}" srcOrd="7" destOrd="0" presId="urn:microsoft.com/office/officeart/2018/2/layout/IconVerticalSolidList"/>
    <dgm:cxn modelId="{5A527B0E-D937-43F4-9495-A786ACCE8B25}" type="presParOf" srcId="{EEC99028-512C-455B-A35F-8FB3ABB1E126}" destId="{125A7E50-50F2-49A6-B002-0400A912A9DB}" srcOrd="8" destOrd="0" presId="urn:microsoft.com/office/officeart/2018/2/layout/IconVerticalSolidList"/>
    <dgm:cxn modelId="{68E9D388-73A1-4B5E-BEEB-F2DEF1C33BDA}" type="presParOf" srcId="{125A7E50-50F2-49A6-B002-0400A912A9DB}" destId="{26A7378A-3A91-476B-87A5-363D6FEB2EE8}" srcOrd="0" destOrd="0" presId="urn:microsoft.com/office/officeart/2018/2/layout/IconVerticalSolidList"/>
    <dgm:cxn modelId="{DE06EE33-5AB9-4E1C-B08F-6F43AA6F4B17}" type="presParOf" srcId="{125A7E50-50F2-49A6-B002-0400A912A9DB}" destId="{67A1201C-F28F-4E08-BE6A-65938F490D9C}" srcOrd="1" destOrd="0" presId="urn:microsoft.com/office/officeart/2018/2/layout/IconVerticalSolidList"/>
    <dgm:cxn modelId="{4AC64D05-1317-4529-BAAC-E046DD03A48E}" type="presParOf" srcId="{125A7E50-50F2-49A6-B002-0400A912A9DB}" destId="{30263AC2-3555-42D5-8EFC-853995729031}" srcOrd="2" destOrd="0" presId="urn:microsoft.com/office/officeart/2018/2/layout/IconVerticalSolidList"/>
    <dgm:cxn modelId="{D6E99C7D-A3A3-46E3-8CBC-862760C77AC4}" type="presParOf" srcId="{125A7E50-50F2-49A6-B002-0400A912A9DB}" destId="{89D8511B-93C7-4DF3-AB97-53E5C0273E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F95E3-D2A6-4CCF-9406-5B62DD3E89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6178DB-E615-405E-A148-BCEA519D00C9}">
      <dgm:prSet custT="1"/>
      <dgm:spPr/>
      <dgm:t>
        <a:bodyPr/>
        <a:lstStyle/>
        <a:p>
          <a:pPr>
            <a:lnSpc>
              <a:spcPct val="100000"/>
            </a:lnSpc>
          </a:pPr>
          <a:r>
            <a:rPr lang="en-US" sz="1600"/>
            <a:t>Gather information on the size and structure of the gig economy in Toronto</a:t>
          </a:r>
          <a:endParaRPr lang="en-CA" sz="1600"/>
        </a:p>
      </dgm:t>
    </dgm:pt>
    <dgm:pt modelId="{3D4B17C7-18E2-4E1E-B71E-29D727C24675}" type="parTrans" cxnId="{7D4182F0-9C7F-44B7-AB3D-947627C9F41A}">
      <dgm:prSet/>
      <dgm:spPr/>
      <dgm:t>
        <a:bodyPr/>
        <a:lstStyle/>
        <a:p>
          <a:endParaRPr lang="en-US" sz="1600"/>
        </a:p>
      </dgm:t>
    </dgm:pt>
    <dgm:pt modelId="{0BF74089-885A-4FEF-B8C8-B2D01946DEAE}" type="sibTrans" cxnId="{7D4182F0-9C7F-44B7-AB3D-947627C9F41A}">
      <dgm:prSet/>
      <dgm:spPr/>
      <dgm:t>
        <a:bodyPr/>
        <a:lstStyle/>
        <a:p>
          <a:endParaRPr lang="en-US" sz="1600"/>
        </a:p>
      </dgm:t>
    </dgm:pt>
    <dgm:pt modelId="{DD83DECA-FCAE-4BF1-8AB9-C0B8076AF67D}">
      <dgm:prSet custT="1"/>
      <dgm:spPr/>
      <dgm:t>
        <a:bodyPr/>
        <a:lstStyle/>
        <a:p>
          <a:pPr>
            <a:lnSpc>
              <a:spcPct val="100000"/>
            </a:lnSpc>
          </a:pPr>
          <a:r>
            <a:rPr lang="en-US" sz="1600"/>
            <a:t>Lay a foundation of what the gig economy looks like in Toronto</a:t>
          </a:r>
          <a:endParaRPr lang="en-CA" sz="1600"/>
        </a:p>
      </dgm:t>
    </dgm:pt>
    <dgm:pt modelId="{84BE1FA5-426B-4A8B-AF6D-815CFC3C444F}" type="parTrans" cxnId="{F4C88B45-F552-4202-8352-A96661CCFAFB}">
      <dgm:prSet/>
      <dgm:spPr/>
      <dgm:t>
        <a:bodyPr/>
        <a:lstStyle/>
        <a:p>
          <a:endParaRPr lang="en-CA" sz="1600"/>
        </a:p>
      </dgm:t>
    </dgm:pt>
    <dgm:pt modelId="{D7FDF910-A8F0-4591-894C-5937610631D4}" type="sibTrans" cxnId="{F4C88B45-F552-4202-8352-A96661CCFAFB}">
      <dgm:prSet/>
      <dgm:spPr/>
      <dgm:t>
        <a:bodyPr/>
        <a:lstStyle/>
        <a:p>
          <a:endParaRPr lang="en-CA" sz="1600"/>
        </a:p>
      </dgm:t>
    </dgm:pt>
    <dgm:pt modelId="{AD8FB574-033D-426B-8701-D54E1EEAEFFC}">
      <dgm:prSet custT="1"/>
      <dgm:spPr/>
      <dgm:t>
        <a:bodyPr/>
        <a:lstStyle/>
        <a:p>
          <a:pPr>
            <a:lnSpc>
              <a:spcPct val="100000"/>
            </a:lnSpc>
          </a:pPr>
          <a:r>
            <a:rPr lang="en-US" sz="1600"/>
            <a:t>Identify if and which groups (women, racialized Canadians, youth, newcomers, immigrants, seniors, Indigenous Peoples, and low-income earners) are disproportionately impacted</a:t>
          </a:r>
          <a:endParaRPr lang="en-CA" sz="1600"/>
        </a:p>
      </dgm:t>
    </dgm:pt>
    <dgm:pt modelId="{69101CB2-FDF7-4DF4-BBB1-F1A8C1612F8C}" type="parTrans" cxnId="{1FA1D270-200E-47DF-B984-47CAC8D2B12B}">
      <dgm:prSet/>
      <dgm:spPr/>
      <dgm:t>
        <a:bodyPr/>
        <a:lstStyle/>
        <a:p>
          <a:endParaRPr lang="en-CA" sz="1600"/>
        </a:p>
      </dgm:t>
    </dgm:pt>
    <dgm:pt modelId="{52D892CC-5881-42C3-A927-DDB147E6BA0A}" type="sibTrans" cxnId="{1FA1D270-200E-47DF-B984-47CAC8D2B12B}">
      <dgm:prSet/>
      <dgm:spPr/>
      <dgm:t>
        <a:bodyPr/>
        <a:lstStyle/>
        <a:p>
          <a:endParaRPr lang="en-CA" sz="1600"/>
        </a:p>
      </dgm:t>
    </dgm:pt>
    <dgm:pt modelId="{B948FC52-96DA-45CC-AC12-93B2E97CF15A}">
      <dgm:prSet custT="1"/>
      <dgm:spPr/>
      <dgm:t>
        <a:bodyPr/>
        <a:lstStyle/>
        <a:p>
          <a:pPr>
            <a:lnSpc>
              <a:spcPct val="100000"/>
            </a:lnSpc>
          </a:pPr>
          <a:r>
            <a:rPr lang="en-US" sz="1600"/>
            <a:t>Inform future directions on measuring the gig economy in Canada</a:t>
          </a:r>
          <a:endParaRPr lang="en-CA" sz="1600"/>
        </a:p>
      </dgm:t>
    </dgm:pt>
    <dgm:pt modelId="{6970F37F-F719-496D-9257-993C0CE6CB15}" type="parTrans" cxnId="{EC521BF8-A138-4FE0-B0CA-41D9DC8C2AE6}">
      <dgm:prSet/>
      <dgm:spPr/>
      <dgm:t>
        <a:bodyPr/>
        <a:lstStyle/>
        <a:p>
          <a:endParaRPr lang="en-CA" sz="1600"/>
        </a:p>
      </dgm:t>
    </dgm:pt>
    <dgm:pt modelId="{C3EB28C7-2845-4A93-91EC-566C3F32AE67}" type="sibTrans" cxnId="{EC521BF8-A138-4FE0-B0CA-41D9DC8C2AE6}">
      <dgm:prSet/>
      <dgm:spPr/>
      <dgm:t>
        <a:bodyPr/>
        <a:lstStyle/>
        <a:p>
          <a:endParaRPr lang="en-CA" sz="1600"/>
        </a:p>
      </dgm:t>
    </dgm:pt>
    <dgm:pt modelId="{CDC3ADEF-5B63-4E18-A69C-48B03773CF9B}">
      <dgm:prSet custT="1"/>
      <dgm:spPr/>
      <dgm:t>
        <a:bodyPr/>
        <a:lstStyle/>
        <a:p>
          <a:pPr>
            <a:lnSpc>
              <a:spcPct val="100000"/>
            </a:lnSpc>
          </a:pPr>
          <a:r>
            <a:rPr lang="en-CA" sz="1600"/>
            <a:t>Understand the </a:t>
          </a:r>
          <a:r>
            <a:rPr lang="en-US" sz="1600"/>
            <a:t>long-term effects of gig work in an unregulated environment</a:t>
          </a:r>
          <a:endParaRPr lang="en-CA" sz="1600"/>
        </a:p>
      </dgm:t>
    </dgm:pt>
    <dgm:pt modelId="{E7621348-4345-47C1-825D-BA856184A8A2}" type="parTrans" cxnId="{B53BCA2E-3D4A-444C-8C4E-22499510E905}">
      <dgm:prSet/>
      <dgm:spPr/>
      <dgm:t>
        <a:bodyPr/>
        <a:lstStyle/>
        <a:p>
          <a:endParaRPr lang="en-CA"/>
        </a:p>
      </dgm:t>
    </dgm:pt>
    <dgm:pt modelId="{6B6D1FDA-3173-4BB1-82A0-032C1AD9FDA4}" type="sibTrans" cxnId="{B53BCA2E-3D4A-444C-8C4E-22499510E905}">
      <dgm:prSet/>
      <dgm:spPr/>
      <dgm:t>
        <a:bodyPr/>
        <a:lstStyle/>
        <a:p>
          <a:endParaRPr lang="en-CA"/>
        </a:p>
      </dgm:t>
    </dgm:pt>
    <dgm:pt modelId="{EEC99028-512C-455B-A35F-8FB3ABB1E126}" type="pres">
      <dgm:prSet presAssocID="{254F95E3-D2A6-4CCF-9406-5B62DD3E8955}" presName="root" presStyleCnt="0">
        <dgm:presLayoutVars>
          <dgm:dir/>
          <dgm:resizeHandles val="exact"/>
        </dgm:presLayoutVars>
      </dgm:prSet>
      <dgm:spPr/>
    </dgm:pt>
    <dgm:pt modelId="{C87A1768-EE45-4A42-A837-6CE6B1B9FAAE}" type="pres">
      <dgm:prSet presAssocID="{6D6178DB-E615-405E-A148-BCEA519D00C9}" presName="compNode" presStyleCnt="0"/>
      <dgm:spPr/>
    </dgm:pt>
    <dgm:pt modelId="{215E7A5C-BDD3-4E97-BA53-BB71D63A4266}" type="pres">
      <dgm:prSet presAssocID="{6D6178DB-E615-405E-A148-BCEA519D00C9}" presName="bgRect" presStyleLbl="bgShp" presStyleIdx="0" presStyleCnt="5"/>
      <dgm:spPr/>
    </dgm:pt>
    <dgm:pt modelId="{34D79174-C52B-45C2-B788-2987872296DF}" type="pres">
      <dgm:prSet presAssocID="{6D6178DB-E615-405E-A148-BCEA519D00C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formation with solid fill"/>
        </a:ext>
      </dgm:extLst>
    </dgm:pt>
    <dgm:pt modelId="{5ACFB03E-52C0-4FA7-9F4B-43E67784084D}" type="pres">
      <dgm:prSet presAssocID="{6D6178DB-E615-405E-A148-BCEA519D00C9}" presName="spaceRect" presStyleCnt="0"/>
      <dgm:spPr/>
    </dgm:pt>
    <dgm:pt modelId="{54E97AD3-A6BF-428D-A0F6-4C0DF1ECFA38}" type="pres">
      <dgm:prSet presAssocID="{6D6178DB-E615-405E-A148-BCEA519D00C9}" presName="parTx" presStyleLbl="revTx" presStyleIdx="0" presStyleCnt="5">
        <dgm:presLayoutVars>
          <dgm:chMax val="0"/>
          <dgm:chPref val="0"/>
        </dgm:presLayoutVars>
      </dgm:prSet>
      <dgm:spPr/>
    </dgm:pt>
    <dgm:pt modelId="{E7BD131F-24AB-45B6-9EBC-93762E256B7B}" type="pres">
      <dgm:prSet presAssocID="{0BF74089-885A-4FEF-B8C8-B2D01946DEAE}" presName="sibTrans" presStyleCnt="0"/>
      <dgm:spPr/>
    </dgm:pt>
    <dgm:pt modelId="{E8C8D147-094A-4B03-8158-13E21831A257}" type="pres">
      <dgm:prSet presAssocID="{DD83DECA-FCAE-4BF1-8AB9-C0B8076AF67D}" presName="compNode" presStyleCnt="0"/>
      <dgm:spPr/>
    </dgm:pt>
    <dgm:pt modelId="{B77FCED9-AA4F-440B-BECC-5687CDC6844D}" type="pres">
      <dgm:prSet presAssocID="{DD83DECA-FCAE-4BF1-8AB9-C0B8076AF67D}" presName="bgRect" presStyleLbl="bgShp" presStyleIdx="1" presStyleCnt="5"/>
      <dgm:spPr/>
    </dgm:pt>
    <dgm:pt modelId="{4BACFC5F-81A9-469D-96E3-6F922424059A}" type="pres">
      <dgm:prSet presAssocID="{DD83DECA-FCAE-4BF1-8AB9-C0B8076AF6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dvertising with solid fill"/>
        </a:ext>
      </dgm:extLst>
    </dgm:pt>
    <dgm:pt modelId="{132011AB-EEA1-471D-B7EF-1F5EC43F9050}" type="pres">
      <dgm:prSet presAssocID="{DD83DECA-FCAE-4BF1-8AB9-C0B8076AF67D}" presName="spaceRect" presStyleCnt="0"/>
      <dgm:spPr/>
    </dgm:pt>
    <dgm:pt modelId="{C6C2162C-57DB-4644-9DCE-809826982890}" type="pres">
      <dgm:prSet presAssocID="{DD83DECA-FCAE-4BF1-8AB9-C0B8076AF67D}" presName="parTx" presStyleLbl="revTx" presStyleIdx="1" presStyleCnt="5">
        <dgm:presLayoutVars>
          <dgm:chMax val="0"/>
          <dgm:chPref val="0"/>
        </dgm:presLayoutVars>
      </dgm:prSet>
      <dgm:spPr/>
    </dgm:pt>
    <dgm:pt modelId="{D2510048-AA3D-4210-90EB-DAA0987FBCD0}" type="pres">
      <dgm:prSet presAssocID="{D7FDF910-A8F0-4591-894C-5937610631D4}" presName="sibTrans" presStyleCnt="0"/>
      <dgm:spPr/>
    </dgm:pt>
    <dgm:pt modelId="{2D4AF24F-F2B4-463B-9398-EC774C0340CF}" type="pres">
      <dgm:prSet presAssocID="{AD8FB574-033D-426B-8701-D54E1EEAEFFC}" presName="compNode" presStyleCnt="0"/>
      <dgm:spPr/>
    </dgm:pt>
    <dgm:pt modelId="{BD73F83E-13FE-4071-95E2-7C7A3059561A}" type="pres">
      <dgm:prSet presAssocID="{AD8FB574-033D-426B-8701-D54E1EEAEFFC}" presName="bgRect" presStyleLbl="bgShp" presStyleIdx="2" presStyleCnt="5"/>
      <dgm:spPr/>
    </dgm:pt>
    <dgm:pt modelId="{66C993C5-4D3B-4645-B158-2B3CE2D4EAD7}" type="pres">
      <dgm:prSet presAssocID="{AD8FB574-033D-426B-8701-D54E1EEAEFFC}"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success with solid fill"/>
        </a:ext>
      </dgm:extLst>
    </dgm:pt>
    <dgm:pt modelId="{B7007B8D-4A4D-4B39-A2E8-2A9C5C656D22}" type="pres">
      <dgm:prSet presAssocID="{AD8FB574-033D-426B-8701-D54E1EEAEFFC}" presName="spaceRect" presStyleCnt="0"/>
      <dgm:spPr/>
    </dgm:pt>
    <dgm:pt modelId="{6A13FCD0-27B7-47E1-B774-AF8C13A4E20C}" type="pres">
      <dgm:prSet presAssocID="{AD8FB574-033D-426B-8701-D54E1EEAEFFC}" presName="parTx" presStyleLbl="revTx" presStyleIdx="2" presStyleCnt="5">
        <dgm:presLayoutVars>
          <dgm:chMax val="0"/>
          <dgm:chPref val="0"/>
        </dgm:presLayoutVars>
      </dgm:prSet>
      <dgm:spPr/>
    </dgm:pt>
    <dgm:pt modelId="{208E16BF-2C19-43BF-9321-FB30747CD388}" type="pres">
      <dgm:prSet presAssocID="{52D892CC-5881-42C3-A927-DDB147E6BA0A}" presName="sibTrans" presStyleCnt="0"/>
      <dgm:spPr/>
    </dgm:pt>
    <dgm:pt modelId="{2823B213-1E95-44EC-938F-325DAE2339FB}" type="pres">
      <dgm:prSet presAssocID="{CDC3ADEF-5B63-4E18-A69C-48B03773CF9B}" presName="compNode" presStyleCnt="0"/>
      <dgm:spPr/>
    </dgm:pt>
    <dgm:pt modelId="{BB1E7033-8CD4-4BC7-B433-C7F11423B9D4}" type="pres">
      <dgm:prSet presAssocID="{CDC3ADEF-5B63-4E18-A69C-48B03773CF9B}" presName="bgRect" presStyleLbl="bgShp" presStyleIdx="3" presStyleCnt="5"/>
      <dgm:spPr/>
    </dgm:pt>
    <dgm:pt modelId="{321817AE-11C5-4E8B-B9C1-B6D3BAE254E1}" type="pres">
      <dgm:prSet presAssocID="{CDC3ADEF-5B63-4E18-A69C-48B03773CF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ipple with solid fill"/>
        </a:ext>
      </dgm:extLst>
    </dgm:pt>
    <dgm:pt modelId="{0B889A7F-B705-4DDA-BE37-D0A2C3862706}" type="pres">
      <dgm:prSet presAssocID="{CDC3ADEF-5B63-4E18-A69C-48B03773CF9B}" presName="spaceRect" presStyleCnt="0"/>
      <dgm:spPr/>
    </dgm:pt>
    <dgm:pt modelId="{1062B5C4-3376-4648-8C15-04BD04CC2C8F}" type="pres">
      <dgm:prSet presAssocID="{CDC3ADEF-5B63-4E18-A69C-48B03773CF9B}" presName="parTx" presStyleLbl="revTx" presStyleIdx="3" presStyleCnt="5">
        <dgm:presLayoutVars>
          <dgm:chMax val="0"/>
          <dgm:chPref val="0"/>
        </dgm:presLayoutVars>
      </dgm:prSet>
      <dgm:spPr/>
    </dgm:pt>
    <dgm:pt modelId="{36F8C744-98EF-4F30-B28A-1CAAB04D403C}" type="pres">
      <dgm:prSet presAssocID="{6B6D1FDA-3173-4BB1-82A0-032C1AD9FDA4}" presName="sibTrans" presStyleCnt="0"/>
      <dgm:spPr/>
    </dgm:pt>
    <dgm:pt modelId="{14AA047C-98CF-4EF4-B937-7DAE535032B5}" type="pres">
      <dgm:prSet presAssocID="{B948FC52-96DA-45CC-AC12-93B2E97CF15A}" presName="compNode" presStyleCnt="0"/>
      <dgm:spPr/>
    </dgm:pt>
    <dgm:pt modelId="{66F4C621-02AF-466F-9F59-9881CA75686D}" type="pres">
      <dgm:prSet presAssocID="{B948FC52-96DA-45CC-AC12-93B2E97CF15A}" presName="bgRect" presStyleLbl="bgShp" presStyleIdx="4" presStyleCnt="5"/>
      <dgm:spPr/>
    </dgm:pt>
    <dgm:pt modelId="{6DA71629-DAA4-4F9E-8652-A8BA5E1DFA22}" type="pres">
      <dgm:prSet presAssocID="{B948FC52-96DA-45CC-AC12-93B2E97CF15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CA21AC94-6EFB-45BB-8CB5-11F1F864EA60}" type="pres">
      <dgm:prSet presAssocID="{B948FC52-96DA-45CC-AC12-93B2E97CF15A}" presName="spaceRect" presStyleCnt="0"/>
      <dgm:spPr/>
    </dgm:pt>
    <dgm:pt modelId="{79C48C09-FF8C-4920-A099-2279B53E776B}" type="pres">
      <dgm:prSet presAssocID="{B948FC52-96DA-45CC-AC12-93B2E97CF15A}" presName="parTx" presStyleLbl="revTx" presStyleIdx="4" presStyleCnt="5">
        <dgm:presLayoutVars>
          <dgm:chMax val="0"/>
          <dgm:chPref val="0"/>
        </dgm:presLayoutVars>
      </dgm:prSet>
      <dgm:spPr/>
    </dgm:pt>
  </dgm:ptLst>
  <dgm:cxnLst>
    <dgm:cxn modelId="{8E0D561B-0B98-43F2-BC8F-33F0BDC94DE0}" type="presOf" srcId="{DD83DECA-FCAE-4BF1-8AB9-C0B8076AF67D}" destId="{C6C2162C-57DB-4644-9DCE-809826982890}" srcOrd="0" destOrd="0" presId="urn:microsoft.com/office/officeart/2018/2/layout/IconVerticalSolidList"/>
    <dgm:cxn modelId="{B53BCA2E-3D4A-444C-8C4E-22499510E905}" srcId="{254F95E3-D2A6-4CCF-9406-5B62DD3E8955}" destId="{CDC3ADEF-5B63-4E18-A69C-48B03773CF9B}" srcOrd="3" destOrd="0" parTransId="{E7621348-4345-47C1-825D-BA856184A8A2}" sibTransId="{6B6D1FDA-3173-4BB1-82A0-032C1AD9FDA4}"/>
    <dgm:cxn modelId="{F4C88B45-F552-4202-8352-A96661CCFAFB}" srcId="{254F95E3-D2A6-4CCF-9406-5B62DD3E8955}" destId="{DD83DECA-FCAE-4BF1-8AB9-C0B8076AF67D}" srcOrd="1" destOrd="0" parTransId="{84BE1FA5-426B-4A8B-AF6D-815CFC3C444F}" sibTransId="{D7FDF910-A8F0-4591-894C-5937610631D4}"/>
    <dgm:cxn modelId="{DCF3A656-FEFD-41ED-8EB2-D45BF533EC09}" type="presOf" srcId="{B948FC52-96DA-45CC-AC12-93B2E97CF15A}" destId="{79C48C09-FF8C-4920-A099-2279B53E776B}" srcOrd="0" destOrd="0" presId="urn:microsoft.com/office/officeart/2018/2/layout/IconVerticalSolidList"/>
    <dgm:cxn modelId="{AB7AAB68-FF9F-478F-9D38-DA8C2634EFDB}" type="presOf" srcId="{AD8FB574-033D-426B-8701-D54E1EEAEFFC}" destId="{6A13FCD0-27B7-47E1-B774-AF8C13A4E20C}" srcOrd="0" destOrd="0" presId="urn:microsoft.com/office/officeart/2018/2/layout/IconVerticalSolidList"/>
    <dgm:cxn modelId="{1FA1D270-200E-47DF-B984-47CAC8D2B12B}" srcId="{254F95E3-D2A6-4CCF-9406-5B62DD3E8955}" destId="{AD8FB574-033D-426B-8701-D54E1EEAEFFC}" srcOrd="2" destOrd="0" parTransId="{69101CB2-FDF7-4DF4-BBB1-F1A8C1612F8C}" sibTransId="{52D892CC-5881-42C3-A927-DDB147E6BA0A}"/>
    <dgm:cxn modelId="{20420FCB-0C36-4C5D-B315-615B0DA91CA8}" type="presOf" srcId="{254F95E3-D2A6-4CCF-9406-5B62DD3E8955}" destId="{EEC99028-512C-455B-A35F-8FB3ABB1E126}" srcOrd="0" destOrd="0" presId="urn:microsoft.com/office/officeart/2018/2/layout/IconVerticalSolidList"/>
    <dgm:cxn modelId="{395EE8E8-D2F9-40D3-8092-5DD1900B589E}" type="presOf" srcId="{6D6178DB-E615-405E-A148-BCEA519D00C9}" destId="{54E97AD3-A6BF-428D-A0F6-4C0DF1ECFA38}" srcOrd="0" destOrd="0" presId="urn:microsoft.com/office/officeart/2018/2/layout/IconVerticalSolidList"/>
    <dgm:cxn modelId="{7D4182F0-9C7F-44B7-AB3D-947627C9F41A}" srcId="{254F95E3-D2A6-4CCF-9406-5B62DD3E8955}" destId="{6D6178DB-E615-405E-A148-BCEA519D00C9}" srcOrd="0" destOrd="0" parTransId="{3D4B17C7-18E2-4E1E-B71E-29D727C24675}" sibTransId="{0BF74089-885A-4FEF-B8C8-B2D01946DEAE}"/>
    <dgm:cxn modelId="{EC521BF8-A138-4FE0-B0CA-41D9DC8C2AE6}" srcId="{254F95E3-D2A6-4CCF-9406-5B62DD3E8955}" destId="{B948FC52-96DA-45CC-AC12-93B2E97CF15A}" srcOrd="4" destOrd="0" parTransId="{6970F37F-F719-496D-9257-993C0CE6CB15}" sibTransId="{C3EB28C7-2845-4A93-91EC-566C3F32AE67}"/>
    <dgm:cxn modelId="{F77E68FB-041D-4481-ABDD-0F3428D1FFF4}" type="presOf" srcId="{CDC3ADEF-5B63-4E18-A69C-48B03773CF9B}" destId="{1062B5C4-3376-4648-8C15-04BD04CC2C8F}" srcOrd="0" destOrd="0" presId="urn:microsoft.com/office/officeart/2018/2/layout/IconVerticalSolidList"/>
    <dgm:cxn modelId="{5362FB11-B8FF-446A-ACEE-A99B4599278D}" type="presParOf" srcId="{EEC99028-512C-455B-A35F-8FB3ABB1E126}" destId="{C87A1768-EE45-4A42-A837-6CE6B1B9FAAE}" srcOrd="0" destOrd="0" presId="urn:microsoft.com/office/officeart/2018/2/layout/IconVerticalSolidList"/>
    <dgm:cxn modelId="{CEA5529D-CE94-4645-8388-3B92236A9545}" type="presParOf" srcId="{C87A1768-EE45-4A42-A837-6CE6B1B9FAAE}" destId="{215E7A5C-BDD3-4E97-BA53-BB71D63A4266}" srcOrd="0" destOrd="0" presId="urn:microsoft.com/office/officeart/2018/2/layout/IconVerticalSolidList"/>
    <dgm:cxn modelId="{BD4DBF9B-D0BE-4E9B-8380-65A01FC5B5A6}" type="presParOf" srcId="{C87A1768-EE45-4A42-A837-6CE6B1B9FAAE}" destId="{34D79174-C52B-45C2-B788-2987872296DF}" srcOrd="1" destOrd="0" presId="urn:microsoft.com/office/officeart/2018/2/layout/IconVerticalSolidList"/>
    <dgm:cxn modelId="{417F3607-C7D7-4534-AECC-427ADAEACFEA}" type="presParOf" srcId="{C87A1768-EE45-4A42-A837-6CE6B1B9FAAE}" destId="{5ACFB03E-52C0-4FA7-9F4B-43E67784084D}" srcOrd="2" destOrd="0" presId="urn:microsoft.com/office/officeart/2018/2/layout/IconVerticalSolidList"/>
    <dgm:cxn modelId="{91C5C2DB-D29C-4B78-AF25-AA8801219E44}" type="presParOf" srcId="{C87A1768-EE45-4A42-A837-6CE6B1B9FAAE}" destId="{54E97AD3-A6BF-428D-A0F6-4C0DF1ECFA38}" srcOrd="3" destOrd="0" presId="urn:microsoft.com/office/officeart/2018/2/layout/IconVerticalSolidList"/>
    <dgm:cxn modelId="{AA912B4B-5E87-496F-B54C-F99F8B41B09A}" type="presParOf" srcId="{EEC99028-512C-455B-A35F-8FB3ABB1E126}" destId="{E7BD131F-24AB-45B6-9EBC-93762E256B7B}" srcOrd="1" destOrd="0" presId="urn:microsoft.com/office/officeart/2018/2/layout/IconVerticalSolidList"/>
    <dgm:cxn modelId="{9E9AEE04-203B-499B-8668-AC4DA8C9D8D1}" type="presParOf" srcId="{EEC99028-512C-455B-A35F-8FB3ABB1E126}" destId="{E8C8D147-094A-4B03-8158-13E21831A257}" srcOrd="2" destOrd="0" presId="urn:microsoft.com/office/officeart/2018/2/layout/IconVerticalSolidList"/>
    <dgm:cxn modelId="{52CCF7DC-7C30-49A0-97D7-5F2586F5B62D}" type="presParOf" srcId="{E8C8D147-094A-4B03-8158-13E21831A257}" destId="{B77FCED9-AA4F-440B-BECC-5687CDC6844D}" srcOrd="0" destOrd="0" presId="urn:microsoft.com/office/officeart/2018/2/layout/IconVerticalSolidList"/>
    <dgm:cxn modelId="{30DFCA91-B1CE-447D-9668-BB12E4B51396}" type="presParOf" srcId="{E8C8D147-094A-4B03-8158-13E21831A257}" destId="{4BACFC5F-81A9-469D-96E3-6F922424059A}" srcOrd="1" destOrd="0" presId="urn:microsoft.com/office/officeart/2018/2/layout/IconVerticalSolidList"/>
    <dgm:cxn modelId="{188E86E6-C21B-4035-AD51-AB180131DE5D}" type="presParOf" srcId="{E8C8D147-094A-4B03-8158-13E21831A257}" destId="{132011AB-EEA1-471D-B7EF-1F5EC43F9050}" srcOrd="2" destOrd="0" presId="urn:microsoft.com/office/officeart/2018/2/layout/IconVerticalSolidList"/>
    <dgm:cxn modelId="{37405098-7334-4727-B7D7-F1465C865705}" type="presParOf" srcId="{E8C8D147-094A-4B03-8158-13E21831A257}" destId="{C6C2162C-57DB-4644-9DCE-809826982890}" srcOrd="3" destOrd="0" presId="urn:microsoft.com/office/officeart/2018/2/layout/IconVerticalSolidList"/>
    <dgm:cxn modelId="{3946EFCE-2206-4247-84AC-6C6314D44E5D}" type="presParOf" srcId="{EEC99028-512C-455B-A35F-8FB3ABB1E126}" destId="{D2510048-AA3D-4210-90EB-DAA0987FBCD0}" srcOrd="3" destOrd="0" presId="urn:microsoft.com/office/officeart/2018/2/layout/IconVerticalSolidList"/>
    <dgm:cxn modelId="{C0B55587-25CE-4095-AD72-A3264870BDFC}" type="presParOf" srcId="{EEC99028-512C-455B-A35F-8FB3ABB1E126}" destId="{2D4AF24F-F2B4-463B-9398-EC774C0340CF}" srcOrd="4" destOrd="0" presId="urn:microsoft.com/office/officeart/2018/2/layout/IconVerticalSolidList"/>
    <dgm:cxn modelId="{3E76E266-DA6B-4BBC-86BE-87D1C20F4FFE}" type="presParOf" srcId="{2D4AF24F-F2B4-463B-9398-EC774C0340CF}" destId="{BD73F83E-13FE-4071-95E2-7C7A3059561A}" srcOrd="0" destOrd="0" presId="urn:microsoft.com/office/officeart/2018/2/layout/IconVerticalSolidList"/>
    <dgm:cxn modelId="{9D5F0734-FA51-46A9-8FC2-26F694D41132}" type="presParOf" srcId="{2D4AF24F-F2B4-463B-9398-EC774C0340CF}" destId="{66C993C5-4D3B-4645-B158-2B3CE2D4EAD7}" srcOrd="1" destOrd="0" presId="urn:microsoft.com/office/officeart/2018/2/layout/IconVerticalSolidList"/>
    <dgm:cxn modelId="{5FC2A03F-C2B2-493B-8278-8ED481B80413}" type="presParOf" srcId="{2D4AF24F-F2B4-463B-9398-EC774C0340CF}" destId="{B7007B8D-4A4D-4B39-A2E8-2A9C5C656D22}" srcOrd="2" destOrd="0" presId="urn:microsoft.com/office/officeart/2018/2/layout/IconVerticalSolidList"/>
    <dgm:cxn modelId="{974C2CD9-5953-45A1-BC2E-5479C12127CD}" type="presParOf" srcId="{2D4AF24F-F2B4-463B-9398-EC774C0340CF}" destId="{6A13FCD0-27B7-47E1-B774-AF8C13A4E20C}" srcOrd="3" destOrd="0" presId="urn:microsoft.com/office/officeart/2018/2/layout/IconVerticalSolidList"/>
    <dgm:cxn modelId="{429EF58F-89CA-4A81-BAE2-6FDA06D76584}" type="presParOf" srcId="{EEC99028-512C-455B-A35F-8FB3ABB1E126}" destId="{208E16BF-2C19-43BF-9321-FB30747CD388}" srcOrd="5" destOrd="0" presId="urn:microsoft.com/office/officeart/2018/2/layout/IconVerticalSolidList"/>
    <dgm:cxn modelId="{C45AC363-83FE-47D4-B322-B8EF80C7E27A}" type="presParOf" srcId="{EEC99028-512C-455B-A35F-8FB3ABB1E126}" destId="{2823B213-1E95-44EC-938F-325DAE2339FB}" srcOrd="6" destOrd="0" presId="urn:microsoft.com/office/officeart/2018/2/layout/IconVerticalSolidList"/>
    <dgm:cxn modelId="{E749E6E9-14B4-4A80-90ED-9A02CCCD5DE3}" type="presParOf" srcId="{2823B213-1E95-44EC-938F-325DAE2339FB}" destId="{BB1E7033-8CD4-4BC7-B433-C7F11423B9D4}" srcOrd="0" destOrd="0" presId="urn:microsoft.com/office/officeart/2018/2/layout/IconVerticalSolidList"/>
    <dgm:cxn modelId="{B10AD3FE-8953-4108-974F-95D1D238DB4B}" type="presParOf" srcId="{2823B213-1E95-44EC-938F-325DAE2339FB}" destId="{321817AE-11C5-4E8B-B9C1-B6D3BAE254E1}" srcOrd="1" destOrd="0" presId="urn:microsoft.com/office/officeart/2018/2/layout/IconVerticalSolidList"/>
    <dgm:cxn modelId="{E0B78754-97CC-41C0-841B-AD89E43ECDFF}" type="presParOf" srcId="{2823B213-1E95-44EC-938F-325DAE2339FB}" destId="{0B889A7F-B705-4DDA-BE37-D0A2C3862706}" srcOrd="2" destOrd="0" presId="urn:microsoft.com/office/officeart/2018/2/layout/IconVerticalSolidList"/>
    <dgm:cxn modelId="{B355F43E-EE4A-45A5-AA93-B1D2919DA088}" type="presParOf" srcId="{2823B213-1E95-44EC-938F-325DAE2339FB}" destId="{1062B5C4-3376-4648-8C15-04BD04CC2C8F}" srcOrd="3" destOrd="0" presId="urn:microsoft.com/office/officeart/2018/2/layout/IconVerticalSolidList"/>
    <dgm:cxn modelId="{1CA432FF-4F90-4A6A-BD0A-F1D6F89A3990}" type="presParOf" srcId="{EEC99028-512C-455B-A35F-8FB3ABB1E126}" destId="{36F8C744-98EF-4F30-B28A-1CAAB04D403C}" srcOrd="7" destOrd="0" presId="urn:microsoft.com/office/officeart/2018/2/layout/IconVerticalSolidList"/>
    <dgm:cxn modelId="{F76D2AA7-B5AD-49E4-88BD-336F312E4270}" type="presParOf" srcId="{EEC99028-512C-455B-A35F-8FB3ABB1E126}" destId="{14AA047C-98CF-4EF4-B937-7DAE535032B5}" srcOrd="8" destOrd="0" presId="urn:microsoft.com/office/officeart/2018/2/layout/IconVerticalSolidList"/>
    <dgm:cxn modelId="{3F77D4A9-2C99-4FA2-BBDA-2612E39206BA}" type="presParOf" srcId="{14AA047C-98CF-4EF4-B937-7DAE535032B5}" destId="{66F4C621-02AF-466F-9F59-9881CA75686D}" srcOrd="0" destOrd="0" presId="urn:microsoft.com/office/officeart/2018/2/layout/IconVerticalSolidList"/>
    <dgm:cxn modelId="{2DA96E99-7174-4AFD-9087-35BC76B49D1B}" type="presParOf" srcId="{14AA047C-98CF-4EF4-B937-7DAE535032B5}" destId="{6DA71629-DAA4-4F9E-8652-A8BA5E1DFA22}" srcOrd="1" destOrd="0" presId="urn:microsoft.com/office/officeart/2018/2/layout/IconVerticalSolidList"/>
    <dgm:cxn modelId="{66B2CF98-7A6A-4A19-8E3B-F96A5F86B824}" type="presParOf" srcId="{14AA047C-98CF-4EF4-B937-7DAE535032B5}" destId="{CA21AC94-6EFB-45BB-8CB5-11F1F864EA60}" srcOrd="2" destOrd="0" presId="urn:microsoft.com/office/officeart/2018/2/layout/IconVerticalSolidList"/>
    <dgm:cxn modelId="{48269292-712D-4857-8595-9C1D92FF461C}" type="presParOf" srcId="{14AA047C-98CF-4EF4-B937-7DAE535032B5}" destId="{79C48C09-FF8C-4920-A099-2279B53E77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65DC1B-BEFF-4211-940E-D858284F592D}" type="doc">
      <dgm:prSet loTypeId="urn:microsoft.com/office/officeart/2005/8/layout/hProcess9" loCatId="process" qsTypeId="urn:microsoft.com/office/officeart/2005/8/quickstyle/simple1" qsCatId="simple" csTypeId="urn:microsoft.com/office/officeart/2005/8/colors/accent1_5" csCatId="accent1" phldr="1"/>
      <dgm:spPr/>
    </dgm:pt>
    <dgm:pt modelId="{A3ED2B90-C4D1-44ED-9D42-743F5FB2DB06}">
      <dgm:prSet phldrT="[Text]"/>
      <dgm:spPr/>
      <dgm:t>
        <a:bodyPr/>
        <a:lstStyle/>
        <a:p>
          <a:r>
            <a:rPr lang="en-CA"/>
            <a:t>Phase 1 </a:t>
          </a:r>
        </a:p>
        <a:p>
          <a:r>
            <a:rPr lang="en-CA"/>
            <a:t>Project Initiation</a:t>
          </a:r>
        </a:p>
        <a:p>
          <a:r>
            <a:rPr lang="en-CA"/>
            <a:t>(August - October 2021)</a:t>
          </a:r>
        </a:p>
      </dgm:t>
    </dgm:pt>
    <dgm:pt modelId="{30890D48-AFF9-49C2-A95F-A366999F3564}" type="parTrans" cxnId="{B90334E1-8167-4806-B5AD-2213B509EBB1}">
      <dgm:prSet/>
      <dgm:spPr/>
      <dgm:t>
        <a:bodyPr/>
        <a:lstStyle/>
        <a:p>
          <a:endParaRPr lang="en-CA"/>
        </a:p>
      </dgm:t>
    </dgm:pt>
    <dgm:pt modelId="{07919B68-2265-4F11-A059-2392A6B7BF3B}" type="sibTrans" cxnId="{B90334E1-8167-4806-B5AD-2213B509EBB1}">
      <dgm:prSet/>
      <dgm:spPr/>
      <dgm:t>
        <a:bodyPr/>
        <a:lstStyle/>
        <a:p>
          <a:endParaRPr lang="en-CA"/>
        </a:p>
      </dgm:t>
    </dgm:pt>
    <dgm:pt modelId="{5456ACF4-5A64-4CBF-9501-62A03EEB4529}">
      <dgm:prSet phldrT="[Text]"/>
      <dgm:spPr/>
      <dgm:t>
        <a:bodyPr/>
        <a:lstStyle/>
        <a:p>
          <a:r>
            <a:rPr lang="en-US" dirty="0"/>
            <a:t>Phase 2 </a:t>
          </a:r>
        </a:p>
        <a:p>
          <a:r>
            <a:rPr lang="en-CA" dirty="0"/>
            <a:t>Engagement Readiness and Implementation</a:t>
          </a:r>
          <a:endParaRPr lang="en-US" dirty="0"/>
        </a:p>
        <a:p>
          <a:r>
            <a:rPr lang="en-US" dirty="0"/>
            <a:t>(October 2021– January </a:t>
          </a:r>
          <a:r>
            <a:rPr lang="en-CA" dirty="0"/>
            <a:t>2022</a:t>
          </a:r>
          <a:r>
            <a:rPr lang="en-US" dirty="0"/>
            <a:t>)</a:t>
          </a:r>
          <a:endParaRPr lang="en-CA" dirty="0"/>
        </a:p>
      </dgm:t>
    </dgm:pt>
    <dgm:pt modelId="{0411CE99-D7F5-4BD6-9CDE-1F31287EEFE2}" type="parTrans" cxnId="{6C772EDA-44FD-4566-B99A-39E8C448BEBF}">
      <dgm:prSet/>
      <dgm:spPr/>
      <dgm:t>
        <a:bodyPr/>
        <a:lstStyle/>
        <a:p>
          <a:endParaRPr lang="en-CA"/>
        </a:p>
      </dgm:t>
    </dgm:pt>
    <dgm:pt modelId="{1878C261-B5B1-4D16-ACE9-05D85E51F8CA}" type="sibTrans" cxnId="{6C772EDA-44FD-4566-B99A-39E8C448BEBF}">
      <dgm:prSet/>
      <dgm:spPr/>
      <dgm:t>
        <a:bodyPr/>
        <a:lstStyle/>
        <a:p>
          <a:endParaRPr lang="en-CA"/>
        </a:p>
      </dgm:t>
    </dgm:pt>
    <dgm:pt modelId="{9DD23071-9C68-4993-87BD-02A3D43B6D7F}">
      <dgm:prSet phldrT="[Text]"/>
      <dgm:spPr/>
      <dgm:t>
        <a:bodyPr/>
        <a:lstStyle/>
        <a:p>
          <a:r>
            <a:rPr lang="en-US"/>
            <a:t>Phase 3 </a:t>
          </a:r>
        </a:p>
        <a:p>
          <a:r>
            <a:rPr lang="en-CA"/>
            <a:t>Reporting &amp; Recommendations</a:t>
          </a:r>
          <a:endParaRPr lang="en-US"/>
        </a:p>
        <a:p>
          <a:r>
            <a:rPr lang="en-US"/>
            <a:t>(March 2022)</a:t>
          </a:r>
          <a:endParaRPr lang="en-CA"/>
        </a:p>
      </dgm:t>
    </dgm:pt>
    <dgm:pt modelId="{FBD9B2CC-5DCF-420B-AB68-345B7668C8EB}" type="parTrans" cxnId="{CEF4245D-9F62-4633-A7A8-A321235830E6}">
      <dgm:prSet/>
      <dgm:spPr/>
      <dgm:t>
        <a:bodyPr/>
        <a:lstStyle/>
        <a:p>
          <a:endParaRPr lang="en-CA"/>
        </a:p>
      </dgm:t>
    </dgm:pt>
    <dgm:pt modelId="{5E032CBE-6087-41D6-91EA-B421FC416B93}" type="sibTrans" cxnId="{CEF4245D-9F62-4633-A7A8-A321235830E6}">
      <dgm:prSet/>
      <dgm:spPr/>
      <dgm:t>
        <a:bodyPr/>
        <a:lstStyle/>
        <a:p>
          <a:endParaRPr lang="en-CA"/>
        </a:p>
      </dgm:t>
    </dgm:pt>
    <dgm:pt modelId="{8A4F3C08-8E43-4431-B259-470D9E940916}" type="pres">
      <dgm:prSet presAssocID="{E465DC1B-BEFF-4211-940E-D858284F592D}" presName="CompostProcess" presStyleCnt="0">
        <dgm:presLayoutVars>
          <dgm:dir/>
          <dgm:resizeHandles val="exact"/>
        </dgm:presLayoutVars>
      </dgm:prSet>
      <dgm:spPr/>
    </dgm:pt>
    <dgm:pt modelId="{2BA69EE6-5940-421B-B614-95493ECF3BAE}" type="pres">
      <dgm:prSet presAssocID="{E465DC1B-BEFF-4211-940E-D858284F592D}" presName="arrow" presStyleLbl="bgShp" presStyleIdx="0" presStyleCnt="1"/>
      <dgm:spPr/>
    </dgm:pt>
    <dgm:pt modelId="{CA8D5DFC-BA94-47EF-8670-EFE5FB5E8CE6}" type="pres">
      <dgm:prSet presAssocID="{E465DC1B-BEFF-4211-940E-D858284F592D}" presName="linearProcess" presStyleCnt="0"/>
      <dgm:spPr/>
    </dgm:pt>
    <dgm:pt modelId="{9F620887-8E29-4C7A-8A2F-EF32E09B8D11}" type="pres">
      <dgm:prSet presAssocID="{A3ED2B90-C4D1-44ED-9D42-743F5FB2DB06}" presName="textNode" presStyleLbl="node1" presStyleIdx="0" presStyleCnt="3">
        <dgm:presLayoutVars>
          <dgm:bulletEnabled val="1"/>
        </dgm:presLayoutVars>
      </dgm:prSet>
      <dgm:spPr/>
    </dgm:pt>
    <dgm:pt modelId="{F2813D08-0CAC-458D-B5E6-E2C116581F1A}" type="pres">
      <dgm:prSet presAssocID="{07919B68-2265-4F11-A059-2392A6B7BF3B}" presName="sibTrans" presStyleCnt="0"/>
      <dgm:spPr/>
    </dgm:pt>
    <dgm:pt modelId="{369ECFE0-6CE1-4317-B85D-8C633D066FCD}" type="pres">
      <dgm:prSet presAssocID="{5456ACF4-5A64-4CBF-9501-62A03EEB4529}" presName="textNode" presStyleLbl="node1" presStyleIdx="1" presStyleCnt="3">
        <dgm:presLayoutVars>
          <dgm:bulletEnabled val="1"/>
        </dgm:presLayoutVars>
      </dgm:prSet>
      <dgm:spPr/>
    </dgm:pt>
    <dgm:pt modelId="{E06DA15B-7C2A-47D8-9520-5CE0CEF5F673}" type="pres">
      <dgm:prSet presAssocID="{1878C261-B5B1-4D16-ACE9-05D85E51F8CA}" presName="sibTrans" presStyleCnt="0"/>
      <dgm:spPr/>
    </dgm:pt>
    <dgm:pt modelId="{D540E501-0A07-4A8F-B6CF-3E3984DD9F5E}" type="pres">
      <dgm:prSet presAssocID="{9DD23071-9C68-4993-87BD-02A3D43B6D7F}" presName="textNode" presStyleLbl="node1" presStyleIdx="2" presStyleCnt="3">
        <dgm:presLayoutVars>
          <dgm:bulletEnabled val="1"/>
        </dgm:presLayoutVars>
      </dgm:prSet>
      <dgm:spPr/>
    </dgm:pt>
  </dgm:ptLst>
  <dgm:cxnLst>
    <dgm:cxn modelId="{07F7712D-074B-4882-9AF0-3ABF14B59627}" type="presOf" srcId="{E465DC1B-BEFF-4211-940E-D858284F592D}" destId="{8A4F3C08-8E43-4431-B259-470D9E940916}" srcOrd="0" destOrd="0" presId="urn:microsoft.com/office/officeart/2005/8/layout/hProcess9"/>
    <dgm:cxn modelId="{84C3B239-83E6-4D97-B136-4D70A1631CB2}" type="presOf" srcId="{A3ED2B90-C4D1-44ED-9D42-743F5FB2DB06}" destId="{9F620887-8E29-4C7A-8A2F-EF32E09B8D11}" srcOrd="0" destOrd="0" presId="urn:microsoft.com/office/officeart/2005/8/layout/hProcess9"/>
    <dgm:cxn modelId="{CEF4245D-9F62-4633-A7A8-A321235830E6}" srcId="{E465DC1B-BEFF-4211-940E-D858284F592D}" destId="{9DD23071-9C68-4993-87BD-02A3D43B6D7F}" srcOrd="2" destOrd="0" parTransId="{FBD9B2CC-5DCF-420B-AB68-345B7668C8EB}" sibTransId="{5E032CBE-6087-41D6-91EA-B421FC416B93}"/>
    <dgm:cxn modelId="{DCB9EBD7-6248-4377-967C-447D3D42E4DE}" type="presOf" srcId="{9DD23071-9C68-4993-87BD-02A3D43B6D7F}" destId="{D540E501-0A07-4A8F-B6CF-3E3984DD9F5E}" srcOrd="0" destOrd="0" presId="urn:microsoft.com/office/officeart/2005/8/layout/hProcess9"/>
    <dgm:cxn modelId="{6C772EDA-44FD-4566-B99A-39E8C448BEBF}" srcId="{E465DC1B-BEFF-4211-940E-D858284F592D}" destId="{5456ACF4-5A64-4CBF-9501-62A03EEB4529}" srcOrd="1" destOrd="0" parTransId="{0411CE99-D7F5-4BD6-9CDE-1F31287EEFE2}" sibTransId="{1878C261-B5B1-4D16-ACE9-05D85E51F8CA}"/>
    <dgm:cxn modelId="{B90334E1-8167-4806-B5AD-2213B509EBB1}" srcId="{E465DC1B-BEFF-4211-940E-D858284F592D}" destId="{A3ED2B90-C4D1-44ED-9D42-743F5FB2DB06}" srcOrd="0" destOrd="0" parTransId="{30890D48-AFF9-49C2-A95F-A366999F3564}" sibTransId="{07919B68-2265-4F11-A059-2392A6B7BF3B}"/>
    <dgm:cxn modelId="{DEDD49F6-26A2-433A-8072-6884C85D8337}" type="presOf" srcId="{5456ACF4-5A64-4CBF-9501-62A03EEB4529}" destId="{369ECFE0-6CE1-4317-B85D-8C633D066FCD}" srcOrd="0" destOrd="0" presId="urn:microsoft.com/office/officeart/2005/8/layout/hProcess9"/>
    <dgm:cxn modelId="{5F8217EE-E2A9-4D45-B043-4B57928A214D}" type="presParOf" srcId="{8A4F3C08-8E43-4431-B259-470D9E940916}" destId="{2BA69EE6-5940-421B-B614-95493ECF3BAE}" srcOrd="0" destOrd="0" presId="urn:microsoft.com/office/officeart/2005/8/layout/hProcess9"/>
    <dgm:cxn modelId="{A742E7EE-0E77-4C53-BE3A-683741201635}" type="presParOf" srcId="{8A4F3C08-8E43-4431-B259-470D9E940916}" destId="{CA8D5DFC-BA94-47EF-8670-EFE5FB5E8CE6}" srcOrd="1" destOrd="0" presId="urn:microsoft.com/office/officeart/2005/8/layout/hProcess9"/>
    <dgm:cxn modelId="{CF2326EA-54B3-4825-A6AE-1DC2D26E69C9}" type="presParOf" srcId="{CA8D5DFC-BA94-47EF-8670-EFE5FB5E8CE6}" destId="{9F620887-8E29-4C7A-8A2F-EF32E09B8D11}" srcOrd="0" destOrd="0" presId="urn:microsoft.com/office/officeart/2005/8/layout/hProcess9"/>
    <dgm:cxn modelId="{801D511D-09A2-4DD3-9934-327FEA068F65}" type="presParOf" srcId="{CA8D5DFC-BA94-47EF-8670-EFE5FB5E8CE6}" destId="{F2813D08-0CAC-458D-B5E6-E2C116581F1A}" srcOrd="1" destOrd="0" presId="urn:microsoft.com/office/officeart/2005/8/layout/hProcess9"/>
    <dgm:cxn modelId="{F62A45EA-082D-405F-98C0-AAE851724FF9}" type="presParOf" srcId="{CA8D5DFC-BA94-47EF-8670-EFE5FB5E8CE6}" destId="{369ECFE0-6CE1-4317-B85D-8C633D066FCD}" srcOrd="2" destOrd="0" presId="urn:microsoft.com/office/officeart/2005/8/layout/hProcess9"/>
    <dgm:cxn modelId="{BD0F987F-3E85-41E6-B716-FA85039C304C}" type="presParOf" srcId="{CA8D5DFC-BA94-47EF-8670-EFE5FB5E8CE6}" destId="{E06DA15B-7C2A-47D8-9520-5CE0CEF5F673}" srcOrd="3" destOrd="0" presId="urn:microsoft.com/office/officeart/2005/8/layout/hProcess9"/>
    <dgm:cxn modelId="{68C01675-66F5-49DD-A498-9D66754288EF}" type="presParOf" srcId="{CA8D5DFC-BA94-47EF-8670-EFE5FB5E8CE6}" destId="{D540E501-0A07-4A8F-B6CF-3E3984DD9F5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40B8E3-FE9E-4FA4-9927-19E51807FF9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6123FCC-2EF4-483B-87AE-252E02E48967}">
      <dgm:prSet phldrT="[Text]" custT="1"/>
      <dgm:spPr/>
      <dgm:t>
        <a:bodyPr/>
        <a:lstStyle/>
        <a:p>
          <a:r>
            <a:rPr lang="en-US" sz="1400"/>
            <a:t>The Project included…</a:t>
          </a:r>
          <a:endParaRPr lang="en-CA" sz="1400"/>
        </a:p>
      </dgm:t>
    </dgm:pt>
    <dgm:pt modelId="{F2609CB7-68BD-42E4-80FC-9A6FDCB96E7E}" type="parTrans" cxnId="{B69B6FFE-3EA4-4F03-BD4C-8A1AE64398D9}">
      <dgm:prSet/>
      <dgm:spPr/>
      <dgm:t>
        <a:bodyPr/>
        <a:lstStyle/>
        <a:p>
          <a:endParaRPr lang="en-US" sz="1400"/>
        </a:p>
      </dgm:t>
    </dgm:pt>
    <dgm:pt modelId="{6F2157C2-CD0A-4672-B763-724C38222220}" type="sibTrans" cxnId="{B69B6FFE-3EA4-4F03-BD4C-8A1AE64398D9}">
      <dgm:prSet/>
      <dgm:spPr/>
      <dgm:t>
        <a:bodyPr/>
        <a:lstStyle/>
        <a:p>
          <a:endParaRPr lang="en-US" sz="1400"/>
        </a:p>
      </dgm:t>
    </dgm:pt>
    <dgm:pt modelId="{4EEAADBD-F23F-41F5-86B7-A3D0B5484060}">
      <dgm:prSet phldrT="[Text]" custT="1"/>
      <dgm:spPr/>
      <dgm:t>
        <a:bodyPr/>
        <a:lstStyle/>
        <a:p>
          <a:r>
            <a:rPr lang="en-US" sz="1400"/>
            <a:t>Interviews with Gig Economy workers</a:t>
          </a:r>
          <a:endParaRPr lang="en-CA" sz="1400"/>
        </a:p>
      </dgm:t>
    </dgm:pt>
    <dgm:pt modelId="{06683524-6C15-4612-8BA8-0E8598267DB6}" type="parTrans" cxnId="{7B4AB282-585F-4143-92C3-83676345C103}">
      <dgm:prSet/>
      <dgm:spPr/>
      <dgm:t>
        <a:bodyPr/>
        <a:lstStyle/>
        <a:p>
          <a:endParaRPr lang="en-CA" sz="1400"/>
        </a:p>
      </dgm:t>
    </dgm:pt>
    <dgm:pt modelId="{CC3634DC-72FB-4100-870A-BA752434203F}" type="sibTrans" cxnId="{7B4AB282-585F-4143-92C3-83676345C103}">
      <dgm:prSet/>
      <dgm:spPr/>
      <dgm:t>
        <a:bodyPr/>
        <a:lstStyle/>
        <a:p>
          <a:endParaRPr lang="en-CA" sz="1400"/>
        </a:p>
      </dgm:t>
    </dgm:pt>
    <dgm:pt modelId="{4B86DC58-9B87-4AD9-92F1-3735A9148909}">
      <dgm:prSet phldrT="[Text]" custT="1"/>
      <dgm:spPr/>
      <dgm:t>
        <a:bodyPr/>
        <a:lstStyle/>
        <a:p>
          <a:r>
            <a:rPr lang="en-CA" sz="1400"/>
            <a:t>Discussions with ICE Advisory Team</a:t>
          </a:r>
        </a:p>
      </dgm:t>
    </dgm:pt>
    <dgm:pt modelId="{18EBF720-3BB5-49DF-A366-DCD3D227F38D}" type="parTrans" cxnId="{D590C240-75CC-4A16-8CEC-7574C4FBEC54}">
      <dgm:prSet/>
      <dgm:spPr/>
      <dgm:t>
        <a:bodyPr/>
        <a:lstStyle/>
        <a:p>
          <a:endParaRPr lang="en-CA" sz="1400"/>
        </a:p>
      </dgm:t>
    </dgm:pt>
    <dgm:pt modelId="{1E24AD19-6828-4511-9FEA-809230EA6875}" type="sibTrans" cxnId="{D590C240-75CC-4A16-8CEC-7574C4FBEC54}">
      <dgm:prSet/>
      <dgm:spPr/>
      <dgm:t>
        <a:bodyPr/>
        <a:lstStyle/>
        <a:p>
          <a:endParaRPr lang="en-CA" sz="1400"/>
        </a:p>
      </dgm:t>
    </dgm:pt>
    <dgm:pt modelId="{B81ADA9C-A663-4D10-B9B1-E2BB985A10E3}">
      <dgm:prSet phldrT="[Text]" custT="1"/>
      <dgm:spPr/>
      <dgm:t>
        <a:bodyPr/>
        <a:lstStyle/>
        <a:p>
          <a:r>
            <a:rPr lang="en-US" sz="1400"/>
            <a:t>Interviews with </a:t>
          </a:r>
          <a:r>
            <a:rPr lang="en-CA" sz="1400"/>
            <a:t>Knowledge Holders &amp; Gig Experts  </a:t>
          </a:r>
        </a:p>
      </dgm:t>
    </dgm:pt>
    <dgm:pt modelId="{3CB94A5E-CDFC-41A4-A75D-A7FFE547ED21}" type="parTrans" cxnId="{3DEB4D0B-37F2-4A97-AA67-B4F754FA54DA}">
      <dgm:prSet/>
      <dgm:spPr/>
      <dgm:t>
        <a:bodyPr/>
        <a:lstStyle/>
        <a:p>
          <a:endParaRPr lang="en-CA" sz="1400"/>
        </a:p>
      </dgm:t>
    </dgm:pt>
    <dgm:pt modelId="{7481C15D-1E56-486C-903F-B6811B148D37}" type="sibTrans" cxnId="{3DEB4D0B-37F2-4A97-AA67-B4F754FA54DA}">
      <dgm:prSet/>
      <dgm:spPr/>
      <dgm:t>
        <a:bodyPr/>
        <a:lstStyle/>
        <a:p>
          <a:endParaRPr lang="en-CA" sz="1400"/>
        </a:p>
      </dgm:t>
    </dgm:pt>
    <dgm:pt modelId="{28A8553C-EBB1-4D95-88D2-21BA7B0ABC68}">
      <dgm:prSet phldrT="[Text]" custT="1"/>
      <dgm:spPr/>
      <dgm:t>
        <a:bodyPr/>
        <a:lstStyle/>
        <a:p>
          <a:r>
            <a:rPr lang="en-US" sz="1400"/>
            <a:t>Interviews with </a:t>
          </a:r>
          <a:r>
            <a:rPr lang="en-CA" sz="1400"/>
            <a:t>Gig Employers and Organizations</a:t>
          </a:r>
        </a:p>
      </dgm:t>
    </dgm:pt>
    <dgm:pt modelId="{9F11EE18-E48D-4FFE-8861-9F9089F6EF7F}" type="parTrans" cxnId="{B02E15F2-3DF4-4A86-8A62-FA0BA7960989}">
      <dgm:prSet/>
      <dgm:spPr/>
      <dgm:t>
        <a:bodyPr/>
        <a:lstStyle/>
        <a:p>
          <a:endParaRPr lang="en-CA" sz="1400"/>
        </a:p>
      </dgm:t>
    </dgm:pt>
    <dgm:pt modelId="{DCF854E0-FBAE-4622-B6FB-1358FC036BF4}" type="sibTrans" cxnId="{B02E15F2-3DF4-4A86-8A62-FA0BA7960989}">
      <dgm:prSet/>
      <dgm:spPr/>
      <dgm:t>
        <a:bodyPr/>
        <a:lstStyle/>
        <a:p>
          <a:endParaRPr lang="en-CA" sz="1400"/>
        </a:p>
      </dgm:t>
    </dgm:pt>
    <dgm:pt modelId="{F553CABA-BC19-4FE1-9E51-64EBB947BA06}">
      <dgm:prSet phldrT="[Text]" custT="1"/>
      <dgm:spPr/>
      <dgm:t>
        <a:bodyPr/>
        <a:lstStyle/>
        <a:p>
          <a:r>
            <a:rPr lang="en-CA" sz="1400"/>
            <a:t>Gig workers Survey</a:t>
          </a:r>
        </a:p>
      </dgm:t>
    </dgm:pt>
    <dgm:pt modelId="{3066C250-0000-48C8-874D-3A5FC2CB731F}" type="parTrans" cxnId="{5AB4A14B-5ED3-432A-999E-1195FC6DF0BB}">
      <dgm:prSet/>
      <dgm:spPr/>
      <dgm:t>
        <a:bodyPr/>
        <a:lstStyle/>
        <a:p>
          <a:endParaRPr lang="en-CA" sz="1400"/>
        </a:p>
      </dgm:t>
    </dgm:pt>
    <dgm:pt modelId="{8982C451-93D1-4876-828D-EB5A8169572B}" type="sibTrans" cxnId="{5AB4A14B-5ED3-432A-999E-1195FC6DF0BB}">
      <dgm:prSet/>
      <dgm:spPr/>
      <dgm:t>
        <a:bodyPr/>
        <a:lstStyle/>
        <a:p>
          <a:endParaRPr lang="en-CA" sz="1400"/>
        </a:p>
      </dgm:t>
    </dgm:pt>
    <dgm:pt modelId="{7878ED14-D504-48F2-BCD2-B47B50B24730}" type="pres">
      <dgm:prSet presAssocID="{9140B8E3-FE9E-4FA4-9927-19E51807FF97}" presName="cycle" presStyleCnt="0">
        <dgm:presLayoutVars>
          <dgm:chMax val="1"/>
          <dgm:dir/>
          <dgm:animLvl val="ctr"/>
          <dgm:resizeHandles val="exact"/>
        </dgm:presLayoutVars>
      </dgm:prSet>
      <dgm:spPr/>
    </dgm:pt>
    <dgm:pt modelId="{FAEA0E62-EFB6-423C-8979-B1F0AFBC40A9}" type="pres">
      <dgm:prSet presAssocID="{56123FCC-2EF4-483B-87AE-252E02E48967}" presName="centerShape" presStyleLbl="node0" presStyleIdx="0" presStyleCnt="1"/>
      <dgm:spPr/>
    </dgm:pt>
    <dgm:pt modelId="{19DE6190-0667-4E81-806B-74D89CD18898}" type="pres">
      <dgm:prSet presAssocID="{3066C250-0000-48C8-874D-3A5FC2CB731F}" presName="parTrans" presStyleLbl="bgSibTrans2D1" presStyleIdx="0" presStyleCnt="5"/>
      <dgm:spPr/>
    </dgm:pt>
    <dgm:pt modelId="{DEFAA607-401D-4B60-B85D-CA96F9F0701A}" type="pres">
      <dgm:prSet presAssocID="{F553CABA-BC19-4FE1-9E51-64EBB947BA06}" presName="node" presStyleLbl="node1" presStyleIdx="0" presStyleCnt="5">
        <dgm:presLayoutVars>
          <dgm:bulletEnabled val="1"/>
        </dgm:presLayoutVars>
      </dgm:prSet>
      <dgm:spPr/>
    </dgm:pt>
    <dgm:pt modelId="{26ED3CCA-D8A1-4D95-92B4-D9617FFEA213}" type="pres">
      <dgm:prSet presAssocID="{06683524-6C15-4612-8BA8-0E8598267DB6}" presName="parTrans" presStyleLbl="bgSibTrans2D1" presStyleIdx="1" presStyleCnt="5"/>
      <dgm:spPr/>
    </dgm:pt>
    <dgm:pt modelId="{39DAEFCE-B352-4768-B4B9-B9DB0CF9A65B}" type="pres">
      <dgm:prSet presAssocID="{4EEAADBD-F23F-41F5-86B7-A3D0B5484060}" presName="node" presStyleLbl="node1" presStyleIdx="1" presStyleCnt="5">
        <dgm:presLayoutVars>
          <dgm:bulletEnabled val="1"/>
        </dgm:presLayoutVars>
      </dgm:prSet>
      <dgm:spPr/>
    </dgm:pt>
    <dgm:pt modelId="{5454E3FA-F26C-4D7F-BEE3-C21B8444B4B3}" type="pres">
      <dgm:prSet presAssocID="{9F11EE18-E48D-4FFE-8861-9F9089F6EF7F}" presName="parTrans" presStyleLbl="bgSibTrans2D1" presStyleIdx="2" presStyleCnt="5"/>
      <dgm:spPr/>
    </dgm:pt>
    <dgm:pt modelId="{82055FAE-9E32-47B6-9199-19AEAC8D533D}" type="pres">
      <dgm:prSet presAssocID="{28A8553C-EBB1-4D95-88D2-21BA7B0ABC68}" presName="node" presStyleLbl="node1" presStyleIdx="2" presStyleCnt="5">
        <dgm:presLayoutVars>
          <dgm:bulletEnabled val="1"/>
        </dgm:presLayoutVars>
      </dgm:prSet>
      <dgm:spPr/>
    </dgm:pt>
    <dgm:pt modelId="{27A68409-EB96-4D34-BD84-DF3579C6B223}" type="pres">
      <dgm:prSet presAssocID="{3CB94A5E-CDFC-41A4-A75D-A7FFE547ED21}" presName="parTrans" presStyleLbl="bgSibTrans2D1" presStyleIdx="3" presStyleCnt="5"/>
      <dgm:spPr/>
    </dgm:pt>
    <dgm:pt modelId="{E28D08DC-10BB-4821-AF90-8C3AD0D9AE28}" type="pres">
      <dgm:prSet presAssocID="{B81ADA9C-A663-4D10-B9B1-E2BB985A10E3}" presName="node" presStyleLbl="node1" presStyleIdx="3" presStyleCnt="5">
        <dgm:presLayoutVars>
          <dgm:bulletEnabled val="1"/>
        </dgm:presLayoutVars>
      </dgm:prSet>
      <dgm:spPr/>
    </dgm:pt>
    <dgm:pt modelId="{B68CD2CE-5635-4D83-94B2-24642C30E82C}" type="pres">
      <dgm:prSet presAssocID="{18EBF720-3BB5-49DF-A366-DCD3D227F38D}" presName="parTrans" presStyleLbl="bgSibTrans2D1" presStyleIdx="4" presStyleCnt="5"/>
      <dgm:spPr/>
    </dgm:pt>
    <dgm:pt modelId="{52F104BF-1C72-4BF9-898E-AC9F00073EB7}" type="pres">
      <dgm:prSet presAssocID="{4B86DC58-9B87-4AD9-92F1-3735A9148909}" presName="node" presStyleLbl="node1" presStyleIdx="4" presStyleCnt="5">
        <dgm:presLayoutVars>
          <dgm:bulletEnabled val="1"/>
        </dgm:presLayoutVars>
      </dgm:prSet>
      <dgm:spPr/>
    </dgm:pt>
  </dgm:ptLst>
  <dgm:cxnLst>
    <dgm:cxn modelId="{EB3E2606-E7E6-4A02-BC9B-B24685D957A4}" type="presOf" srcId="{06683524-6C15-4612-8BA8-0E8598267DB6}" destId="{26ED3CCA-D8A1-4D95-92B4-D9617FFEA213}" srcOrd="0" destOrd="0" presId="urn:microsoft.com/office/officeart/2005/8/layout/radial4"/>
    <dgm:cxn modelId="{3DEB4D0B-37F2-4A97-AA67-B4F754FA54DA}" srcId="{56123FCC-2EF4-483B-87AE-252E02E48967}" destId="{B81ADA9C-A663-4D10-B9B1-E2BB985A10E3}" srcOrd="3" destOrd="0" parTransId="{3CB94A5E-CDFC-41A4-A75D-A7FFE547ED21}" sibTransId="{7481C15D-1E56-486C-903F-B6811B148D37}"/>
    <dgm:cxn modelId="{D1B24D24-1B66-4893-985E-D9E75E12C9F4}" type="presOf" srcId="{3CB94A5E-CDFC-41A4-A75D-A7FFE547ED21}" destId="{27A68409-EB96-4D34-BD84-DF3579C6B223}" srcOrd="0" destOrd="0" presId="urn:microsoft.com/office/officeart/2005/8/layout/radial4"/>
    <dgm:cxn modelId="{9B174028-052D-4A4B-89C3-D0617769DB8F}" type="presOf" srcId="{B81ADA9C-A663-4D10-B9B1-E2BB985A10E3}" destId="{E28D08DC-10BB-4821-AF90-8C3AD0D9AE28}" srcOrd="0" destOrd="0" presId="urn:microsoft.com/office/officeart/2005/8/layout/radial4"/>
    <dgm:cxn modelId="{D590C240-75CC-4A16-8CEC-7574C4FBEC54}" srcId="{56123FCC-2EF4-483B-87AE-252E02E48967}" destId="{4B86DC58-9B87-4AD9-92F1-3735A9148909}" srcOrd="4" destOrd="0" parTransId="{18EBF720-3BB5-49DF-A366-DCD3D227F38D}" sibTransId="{1E24AD19-6828-4511-9FEA-809230EA6875}"/>
    <dgm:cxn modelId="{5AB4A14B-5ED3-432A-999E-1195FC6DF0BB}" srcId="{56123FCC-2EF4-483B-87AE-252E02E48967}" destId="{F553CABA-BC19-4FE1-9E51-64EBB947BA06}" srcOrd="0" destOrd="0" parTransId="{3066C250-0000-48C8-874D-3A5FC2CB731F}" sibTransId="{8982C451-93D1-4876-828D-EB5A8169572B}"/>
    <dgm:cxn modelId="{A0DDC158-0D55-48D3-8BD6-8023A4121A73}" type="presOf" srcId="{56123FCC-2EF4-483B-87AE-252E02E48967}" destId="{FAEA0E62-EFB6-423C-8979-B1F0AFBC40A9}" srcOrd="0" destOrd="0" presId="urn:microsoft.com/office/officeart/2005/8/layout/radial4"/>
    <dgm:cxn modelId="{7B4AB282-585F-4143-92C3-83676345C103}" srcId="{56123FCC-2EF4-483B-87AE-252E02E48967}" destId="{4EEAADBD-F23F-41F5-86B7-A3D0B5484060}" srcOrd="1" destOrd="0" parTransId="{06683524-6C15-4612-8BA8-0E8598267DB6}" sibTransId="{CC3634DC-72FB-4100-870A-BA752434203F}"/>
    <dgm:cxn modelId="{3B4D2E87-D22F-402F-A68E-D5BE8BDC3F42}" type="presOf" srcId="{4B86DC58-9B87-4AD9-92F1-3735A9148909}" destId="{52F104BF-1C72-4BF9-898E-AC9F00073EB7}" srcOrd="0" destOrd="0" presId="urn:microsoft.com/office/officeart/2005/8/layout/radial4"/>
    <dgm:cxn modelId="{6E73698C-DB8D-47BA-BC57-DA89BA0E7EB2}" type="presOf" srcId="{9F11EE18-E48D-4FFE-8861-9F9089F6EF7F}" destId="{5454E3FA-F26C-4D7F-BEE3-C21B8444B4B3}" srcOrd="0" destOrd="0" presId="urn:microsoft.com/office/officeart/2005/8/layout/radial4"/>
    <dgm:cxn modelId="{B5596BA3-EBCD-4A74-98B7-AC26C181CA91}" type="presOf" srcId="{3066C250-0000-48C8-874D-3A5FC2CB731F}" destId="{19DE6190-0667-4E81-806B-74D89CD18898}" srcOrd="0" destOrd="0" presId="urn:microsoft.com/office/officeart/2005/8/layout/radial4"/>
    <dgm:cxn modelId="{34F2D8A6-4459-458A-A501-6C2069EC844B}" type="presOf" srcId="{9140B8E3-FE9E-4FA4-9927-19E51807FF97}" destId="{7878ED14-D504-48F2-BCD2-B47B50B24730}" srcOrd="0" destOrd="0" presId="urn:microsoft.com/office/officeart/2005/8/layout/radial4"/>
    <dgm:cxn modelId="{4830ECBA-F50E-4E3D-9488-612C270D058E}" type="presOf" srcId="{28A8553C-EBB1-4D95-88D2-21BA7B0ABC68}" destId="{82055FAE-9E32-47B6-9199-19AEAC8D533D}" srcOrd="0" destOrd="0" presId="urn:microsoft.com/office/officeart/2005/8/layout/radial4"/>
    <dgm:cxn modelId="{4430B2E8-D791-4855-8CC1-E2B2D52FC8C3}" type="presOf" srcId="{4EEAADBD-F23F-41F5-86B7-A3D0B5484060}" destId="{39DAEFCE-B352-4768-B4B9-B9DB0CF9A65B}" srcOrd="0" destOrd="0" presId="urn:microsoft.com/office/officeart/2005/8/layout/radial4"/>
    <dgm:cxn modelId="{94CCCFEC-CB9F-4737-963D-674A0611F8CE}" type="presOf" srcId="{18EBF720-3BB5-49DF-A366-DCD3D227F38D}" destId="{B68CD2CE-5635-4D83-94B2-24642C30E82C}" srcOrd="0" destOrd="0" presId="urn:microsoft.com/office/officeart/2005/8/layout/radial4"/>
    <dgm:cxn modelId="{B02E15F2-3DF4-4A86-8A62-FA0BA7960989}" srcId="{56123FCC-2EF4-483B-87AE-252E02E48967}" destId="{28A8553C-EBB1-4D95-88D2-21BA7B0ABC68}" srcOrd="2" destOrd="0" parTransId="{9F11EE18-E48D-4FFE-8861-9F9089F6EF7F}" sibTransId="{DCF854E0-FBAE-4622-B6FB-1358FC036BF4}"/>
    <dgm:cxn modelId="{B69B6FFE-3EA4-4F03-BD4C-8A1AE64398D9}" srcId="{9140B8E3-FE9E-4FA4-9927-19E51807FF97}" destId="{56123FCC-2EF4-483B-87AE-252E02E48967}" srcOrd="0" destOrd="0" parTransId="{F2609CB7-68BD-42E4-80FC-9A6FDCB96E7E}" sibTransId="{6F2157C2-CD0A-4672-B763-724C38222220}"/>
    <dgm:cxn modelId="{8E3894FF-C8FE-4822-90DD-0AA223FAD46B}" type="presOf" srcId="{F553CABA-BC19-4FE1-9E51-64EBB947BA06}" destId="{DEFAA607-401D-4B60-B85D-CA96F9F0701A}" srcOrd="0" destOrd="0" presId="urn:microsoft.com/office/officeart/2005/8/layout/radial4"/>
    <dgm:cxn modelId="{2B30D496-00D2-4F5E-AD5F-9E58391357D9}" type="presParOf" srcId="{7878ED14-D504-48F2-BCD2-B47B50B24730}" destId="{FAEA0E62-EFB6-423C-8979-B1F0AFBC40A9}" srcOrd="0" destOrd="0" presId="urn:microsoft.com/office/officeart/2005/8/layout/radial4"/>
    <dgm:cxn modelId="{DBFECB4F-EEDD-4B93-8A35-DE047483C6EF}" type="presParOf" srcId="{7878ED14-D504-48F2-BCD2-B47B50B24730}" destId="{19DE6190-0667-4E81-806B-74D89CD18898}" srcOrd="1" destOrd="0" presId="urn:microsoft.com/office/officeart/2005/8/layout/radial4"/>
    <dgm:cxn modelId="{66A25472-F023-4E8A-83F0-BC2131EB03D5}" type="presParOf" srcId="{7878ED14-D504-48F2-BCD2-B47B50B24730}" destId="{DEFAA607-401D-4B60-B85D-CA96F9F0701A}" srcOrd="2" destOrd="0" presId="urn:microsoft.com/office/officeart/2005/8/layout/radial4"/>
    <dgm:cxn modelId="{F7B3E32C-77EA-4A4E-9CAA-5C18D154DA15}" type="presParOf" srcId="{7878ED14-D504-48F2-BCD2-B47B50B24730}" destId="{26ED3CCA-D8A1-4D95-92B4-D9617FFEA213}" srcOrd="3" destOrd="0" presId="urn:microsoft.com/office/officeart/2005/8/layout/radial4"/>
    <dgm:cxn modelId="{FF380634-0D84-4038-8EEE-FEE5EDB0CDC6}" type="presParOf" srcId="{7878ED14-D504-48F2-BCD2-B47B50B24730}" destId="{39DAEFCE-B352-4768-B4B9-B9DB0CF9A65B}" srcOrd="4" destOrd="0" presId="urn:microsoft.com/office/officeart/2005/8/layout/radial4"/>
    <dgm:cxn modelId="{2748FFD6-0EAD-451E-BB7D-10BE53553EAD}" type="presParOf" srcId="{7878ED14-D504-48F2-BCD2-B47B50B24730}" destId="{5454E3FA-F26C-4D7F-BEE3-C21B8444B4B3}" srcOrd="5" destOrd="0" presId="urn:microsoft.com/office/officeart/2005/8/layout/radial4"/>
    <dgm:cxn modelId="{B3BC5850-DACA-4D4F-AE49-A6D20C0A35EF}" type="presParOf" srcId="{7878ED14-D504-48F2-BCD2-B47B50B24730}" destId="{82055FAE-9E32-47B6-9199-19AEAC8D533D}" srcOrd="6" destOrd="0" presId="urn:microsoft.com/office/officeart/2005/8/layout/radial4"/>
    <dgm:cxn modelId="{76625C0B-FAB8-4349-869A-E1D9B6B8BDD7}" type="presParOf" srcId="{7878ED14-D504-48F2-BCD2-B47B50B24730}" destId="{27A68409-EB96-4D34-BD84-DF3579C6B223}" srcOrd="7" destOrd="0" presId="urn:microsoft.com/office/officeart/2005/8/layout/radial4"/>
    <dgm:cxn modelId="{18781D37-815E-486C-AFC6-751146155390}" type="presParOf" srcId="{7878ED14-D504-48F2-BCD2-B47B50B24730}" destId="{E28D08DC-10BB-4821-AF90-8C3AD0D9AE28}" srcOrd="8" destOrd="0" presId="urn:microsoft.com/office/officeart/2005/8/layout/radial4"/>
    <dgm:cxn modelId="{C19EA255-393F-48A8-8CCB-0650E2B398DB}" type="presParOf" srcId="{7878ED14-D504-48F2-BCD2-B47B50B24730}" destId="{B68CD2CE-5635-4D83-94B2-24642C30E82C}" srcOrd="9" destOrd="0" presId="urn:microsoft.com/office/officeart/2005/8/layout/radial4"/>
    <dgm:cxn modelId="{4A916C09-605F-4C25-9285-70C3DB9E8A8C}" type="presParOf" srcId="{7878ED14-D504-48F2-BCD2-B47B50B24730}" destId="{52F104BF-1C72-4BF9-898E-AC9F00073EB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C8E6A9-C192-4587-8C9F-0438350F796E}" type="doc">
      <dgm:prSet loTypeId="urn:microsoft.com/office/officeart/2005/8/layout/chart3" loCatId="cycle" qsTypeId="urn:microsoft.com/office/officeart/2005/8/quickstyle/simple1" qsCatId="simple" csTypeId="urn:microsoft.com/office/officeart/2005/8/colors/accent1_4" csCatId="accent1" phldr="1"/>
      <dgm:spPr/>
    </dgm:pt>
    <dgm:pt modelId="{6F7A70AC-D855-4631-B65F-7BBF19ED7289}">
      <dgm:prSet phldrT="[Text]"/>
      <dgm:spPr/>
      <dgm:t>
        <a:bodyPr/>
        <a:lstStyle/>
        <a:p>
          <a:r>
            <a:rPr lang="en-US"/>
            <a:t>Companies who connect workers directly to consumers</a:t>
          </a:r>
          <a:endParaRPr lang="en-CA"/>
        </a:p>
      </dgm:t>
    </dgm:pt>
    <dgm:pt modelId="{2B104D76-9CB5-4D47-8658-B75A5051FD91}" type="parTrans" cxnId="{49F4F0C5-EB4E-4E1B-BDA2-9CE6B7EC4F79}">
      <dgm:prSet/>
      <dgm:spPr/>
      <dgm:t>
        <a:bodyPr/>
        <a:lstStyle/>
        <a:p>
          <a:endParaRPr lang="en-CA"/>
        </a:p>
      </dgm:t>
    </dgm:pt>
    <dgm:pt modelId="{3D7B5CAD-4589-483A-81C1-E823AF977E52}" type="sibTrans" cxnId="{49F4F0C5-EB4E-4E1B-BDA2-9CE6B7EC4F79}">
      <dgm:prSet/>
      <dgm:spPr/>
      <dgm:t>
        <a:bodyPr/>
        <a:lstStyle/>
        <a:p>
          <a:endParaRPr lang="en-CA"/>
        </a:p>
      </dgm:t>
    </dgm:pt>
    <dgm:pt modelId="{2204EA3F-B46C-425D-94B8-BDF3C6C0E327}">
      <dgm:prSet phldrT="[Text]"/>
      <dgm:spPr>
        <a:solidFill>
          <a:srgbClr val="5DABC0"/>
        </a:solidFill>
      </dgm:spPr>
      <dgm:t>
        <a:bodyPr/>
        <a:lstStyle/>
        <a:p>
          <a:r>
            <a:rPr lang="en-US"/>
            <a:t>Consumers who need a specific service</a:t>
          </a:r>
          <a:endParaRPr lang="en-CA"/>
        </a:p>
      </dgm:t>
    </dgm:pt>
    <dgm:pt modelId="{74251ADB-85D3-4D5F-BFEA-C58E0BE261FD}" type="parTrans" cxnId="{C7267274-A9C3-4AA8-A71D-E5C0BC0F462D}">
      <dgm:prSet/>
      <dgm:spPr/>
      <dgm:t>
        <a:bodyPr/>
        <a:lstStyle/>
        <a:p>
          <a:endParaRPr lang="en-CA"/>
        </a:p>
      </dgm:t>
    </dgm:pt>
    <dgm:pt modelId="{CB8B3643-F566-4E01-9484-4CB33FC29BF1}" type="sibTrans" cxnId="{C7267274-A9C3-4AA8-A71D-E5C0BC0F462D}">
      <dgm:prSet/>
      <dgm:spPr/>
      <dgm:t>
        <a:bodyPr/>
        <a:lstStyle/>
        <a:p>
          <a:endParaRPr lang="en-CA"/>
        </a:p>
      </dgm:t>
    </dgm:pt>
    <dgm:pt modelId="{E35C3A61-C000-4FEA-9B23-6F484781BD83}">
      <dgm:prSet phldrT="[Text]"/>
      <dgm:spPr>
        <a:solidFill>
          <a:srgbClr val="005360"/>
        </a:solidFill>
      </dgm:spPr>
      <dgm:t>
        <a:bodyPr/>
        <a:lstStyle/>
        <a:p>
          <a:r>
            <a:rPr lang="en-US" b="1"/>
            <a:t>Independent workers paid by the gig</a:t>
          </a:r>
          <a:endParaRPr lang="en-CA" b="1"/>
        </a:p>
      </dgm:t>
    </dgm:pt>
    <dgm:pt modelId="{AFFC0E63-5C19-4DCF-9498-348BB84FA688}" type="parTrans" cxnId="{1F85923F-C9A2-423E-B1AC-FB9772333101}">
      <dgm:prSet/>
      <dgm:spPr/>
      <dgm:t>
        <a:bodyPr/>
        <a:lstStyle/>
        <a:p>
          <a:endParaRPr lang="en-CA"/>
        </a:p>
      </dgm:t>
    </dgm:pt>
    <dgm:pt modelId="{D5694AAB-B3E1-4071-977F-8FA8F505242F}" type="sibTrans" cxnId="{1F85923F-C9A2-423E-B1AC-FB9772333101}">
      <dgm:prSet/>
      <dgm:spPr/>
      <dgm:t>
        <a:bodyPr/>
        <a:lstStyle/>
        <a:p>
          <a:endParaRPr lang="en-CA"/>
        </a:p>
      </dgm:t>
    </dgm:pt>
    <dgm:pt modelId="{6BA47561-B402-4684-B85A-E5B03FE4DF55}" type="pres">
      <dgm:prSet presAssocID="{21C8E6A9-C192-4587-8C9F-0438350F796E}" presName="compositeShape" presStyleCnt="0">
        <dgm:presLayoutVars>
          <dgm:chMax val="7"/>
          <dgm:dir/>
          <dgm:resizeHandles val="exact"/>
        </dgm:presLayoutVars>
      </dgm:prSet>
      <dgm:spPr/>
    </dgm:pt>
    <dgm:pt modelId="{4607F980-07BE-48B7-932E-8166851BA107}" type="pres">
      <dgm:prSet presAssocID="{21C8E6A9-C192-4587-8C9F-0438350F796E}" presName="wedge1" presStyleLbl="node1" presStyleIdx="0" presStyleCnt="3" custLinFactNeighborX="-5365" custLinFactNeighborY="2978"/>
      <dgm:spPr/>
    </dgm:pt>
    <dgm:pt modelId="{C679D7A7-C156-4EC1-B8A8-CF5C637D7612}" type="pres">
      <dgm:prSet presAssocID="{21C8E6A9-C192-4587-8C9F-0438350F796E}" presName="wedge1Tx" presStyleLbl="node1" presStyleIdx="0" presStyleCnt="3">
        <dgm:presLayoutVars>
          <dgm:chMax val="0"/>
          <dgm:chPref val="0"/>
          <dgm:bulletEnabled val="1"/>
        </dgm:presLayoutVars>
      </dgm:prSet>
      <dgm:spPr/>
    </dgm:pt>
    <dgm:pt modelId="{B07F0659-40CC-46E2-A0A2-6EE3F360A8D6}" type="pres">
      <dgm:prSet presAssocID="{21C8E6A9-C192-4587-8C9F-0438350F796E}" presName="wedge2" presStyleLbl="node1" presStyleIdx="1" presStyleCnt="3"/>
      <dgm:spPr/>
    </dgm:pt>
    <dgm:pt modelId="{82EEEFA9-396A-4972-8E51-1D92ABBE2BFF}" type="pres">
      <dgm:prSet presAssocID="{21C8E6A9-C192-4587-8C9F-0438350F796E}" presName="wedge2Tx" presStyleLbl="node1" presStyleIdx="1" presStyleCnt="3">
        <dgm:presLayoutVars>
          <dgm:chMax val="0"/>
          <dgm:chPref val="0"/>
          <dgm:bulletEnabled val="1"/>
        </dgm:presLayoutVars>
      </dgm:prSet>
      <dgm:spPr/>
    </dgm:pt>
    <dgm:pt modelId="{A045461F-DAF8-4480-89D6-0D7180FFAF69}" type="pres">
      <dgm:prSet presAssocID="{21C8E6A9-C192-4587-8C9F-0438350F796E}" presName="wedge3" presStyleLbl="node1" presStyleIdx="2" presStyleCnt="3"/>
      <dgm:spPr/>
    </dgm:pt>
    <dgm:pt modelId="{0D98132B-024B-4A6A-8A12-AD7D1CBE9328}" type="pres">
      <dgm:prSet presAssocID="{21C8E6A9-C192-4587-8C9F-0438350F796E}" presName="wedge3Tx" presStyleLbl="node1" presStyleIdx="2" presStyleCnt="3">
        <dgm:presLayoutVars>
          <dgm:chMax val="0"/>
          <dgm:chPref val="0"/>
          <dgm:bulletEnabled val="1"/>
        </dgm:presLayoutVars>
      </dgm:prSet>
      <dgm:spPr/>
    </dgm:pt>
  </dgm:ptLst>
  <dgm:cxnLst>
    <dgm:cxn modelId="{78BFDF06-B4B0-4260-84A0-59767A41A0EC}" type="presOf" srcId="{2204EA3F-B46C-425D-94B8-BDF3C6C0E327}" destId="{C679D7A7-C156-4EC1-B8A8-CF5C637D7612}" srcOrd="1" destOrd="0" presId="urn:microsoft.com/office/officeart/2005/8/layout/chart3"/>
    <dgm:cxn modelId="{9CFE0208-3D54-40D2-9058-3308F75C3188}" type="presOf" srcId="{E35C3A61-C000-4FEA-9B23-6F484781BD83}" destId="{A045461F-DAF8-4480-89D6-0D7180FFAF69}" srcOrd="0" destOrd="0" presId="urn:microsoft.com/office/officeart/2005/8/layout/chart3"/>
    <dgm:cxn modelId="{1F85923F-C9A2-423E-B1AC-FB9772333101}" srcId="{21C8E6A9-C192-4587-8C9F-0438350F796E}" destId="{E35C3A61-C000-4FEA-9B23-6F484781BD83}" srcOrd="2" destOrd="0" parTransId="{AFFC0E63-5C19-4DCF-9498-348BB84FA688}" sibTransId="{D5694AAB-B3E1-4071-977F-8FA8F505242F}"/>
    <dgm:cxn modelId="{EA7A7B62-7A80-448C-A7B4-31F0421B7E5A}" type="presOf" srcId="{21C8E6A9-C192-4587-8C9F-0438350F796E}" destId="{6BA47561-B402-4684-B85A-E5B03FE4DF55}" srcOrd="0" destOrd="0" presId="urn:microsoft.com/office/officeart/2005/8/layout/chart3"/>
    <dgm:cxn modelId="{FE849A73-FCEA-425D-859B-C41578C6E367}" type="presOf" srcId="{6F7A70AC-D855-4631-B65F-7BBF19ED7289}" destId="{B07F0659-40CC-46E2-A0A2-6EE3F360A8D6}" srcOrd="0" destOrd="0" presId="urn:microsoft.com/office/officeart/2005/8/layout/chart3"/>
    <dgm:cxn modelId="{C7267274-A9C3-4AA8-A71D-E5C0BC0F462D}" srcId="{21C8E6A9-C192-4587-8C9F-0438350F796E}" destId="{2204EA3F-B46C-425D-94B8-BDF3C6C0E327}" srcOrd="0" destOrd="0" parTransId="{74251ADB-85D3-4D5F-BFEA-C58E0BE261FD}" sibTransId="{CB8B3643-F566-4E01-9484-4CB33FC29BF1}"/>
    <dgm:cxn modelId="{61E7C7A7-577F-4927-B5A2-F1F773677593}" type="presOf" srcId="{6F7A70AC-D855-4631-B65F-7BBF19ED7289}" destId="{82EEEFA9-396A-4972-8E51-1D92ABBE2BFF}" srcOrd="1" destOrd="0" presId="urn:microsoft.com/office/officeart/2005/8/layout/chart3"/>
    <dgm:cxn modelId="{49F4F0C5-EB4E-4E1B-BDA2-9CE6B7EC4F79}" srcId="{21C8E6A9-C192-4587-8C9F-0438350F796E}" destId="{6F7A70AC-D855-4631-B65F-7BBF19ED7289}" srcOrd="1" destOrd="0" parTransId="{2B104D76-9CB5-4D47-8658-B75A5051FD91}" sibTransId="{3D7B5CAD-4589-483A-81C1-E823AF977E52}"/>
    <dgm:cxn modelId="{5F88F8F2-200A-4694-9FA8-A55FA8FE85F0}" type="presOf" srcId="{2204EA3F-B46C-425D-94B8-BDF3C6C0E327}" destId="{4607F980-07BE-48B7-932E-8166851BA107}" srcOrd="0" destOrd="0" presId="urn:microsoft.com/office/officeart/2005/8/layout/chart3"/>
    <dgm:cxn modelId="{593CDEF7-0111-481A-90B4-347ACC971975}" type="presOf" srcId="{E35C3A61-C000-4FEA-9B23-6F484781BD83}" destId="{0D98132B-024B-4A6A-8A12-AD7D1CBE9328}" srcOrd="1" destOrd="0" presId="urn:microsoft.com/office/officeart/2005/8/layout/chart3"/>
    <dgm:cxn modelId="{D9063EA8-B327-4D70-BC9E-A215C495EC45}" type="presParOf" srcId="{6BA47561-B402-4684-B85A-E5B03FE4DF55}" destId="{4607F980-07BE-48B7-932E-8166851BA107}" srcOrd="0" destOrd="0" presId="urn:microsoft.com/office/officeart/2005/8/layout/chart3"/>
    <dgm:cxn modelId="{BA342330-3C8C-4060-A400-487E10F55241}" type="presParOf" srcId="{6BA47561-B402-4684-B85A-E5B03FE4DF55}" destId="{C679D7A7-C156-4EC1-B8A8-CF5C637D7612}" srcOrd="1" destOrd="0" presId="urn:microsoft.com/office/officeart/2005/8/layout/chart3"/>
    <dgm:cxn modelId="{D921FA5E-E354-4C27-A968-13B36C01E0BF}" type="presParOf" srcId="{6BA47561-B402-4684-B85A-E5B03FE4DF55}" destId="{B07F0659-40CC-46E2-A0A2-6EE3F360A8D6}" srcOrd="2" destOrd="0" presId="urn:microsoft.com/office/officeart/2005/8/layout/chart3"/>
    <dgm:cxn modelId="{8C8329A7-EC94-4E8F-A180-D38D0F93F722}" type="presParOf" srcId="{6BA47561-B402-4684-B85A-E5B03FE4DF55}" destId="{82EEEFA9-396A-4972-8E51-1D92ABBE2BFF}" srcOrd="3" destOrd="0" presId="urn:microsoft.com/office/officeart/2005/8/layout/chart3"/>
    <dgm:cxn modelId="{5435CF51-92A5-4CAB-AAF2-AAA5F2141360}" type="presParOf" srcId="{6BA47561-B402-4684-B85A-E5B03FE4DF55}" destId="{A045461F-DAF8-4480-89D6-0D7180FFAF69}" srcOrd="4" destOrd="0" presId="urn:microsoft.com/office/officeart/2005/8/layout/chart3"/>
    <dgm:cxn modelId="{524295D1-81A6-4543-BDA2-D292A8943BC2}" type="presParOf" srcId="{6BA47561-B402-4684-B85A-E5B03FE4DF55}" destId="{0D98132B-024B-4A6A-8A12-AD7D1CBE932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B078A6-F0C1-4E21-B24C-A3B645C0868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46481FE-E5E0-4F34-9E46-F0D48A0B9144}">
      <dgm:prSet/>
      <dgm:spPr/>
      <dgm:t>
        <a:bodyPr/>
        <a:lstStyle/>
        <a:p>
          <a:pPr algn="ctr">
            <a:lnSpc>
              <a:spcPct val="100000"/>
            </a:lnSpc>
            <a:defRPr b="1"/>
          </a:pPr>
          <a:r>
            <a:rPr lang="en-US"/>
            <a:t>Advantages working in the gig economy</a:t>
          </a:r>
        </a:p>
      </dgm:t>
    </dgm:pt>
    <dgm:pt modelId="{2DED8829-2583-4E1F-92C0-59656474778D}" type="parTrans" cxnId="{9CE043E3-54AC-414A-86C8-9D1B2FA61E6F}">
      <dgm:prSet/>
      <dgm:spPr/>
      <dgm:t>
        <a:bodyPr/>
        <a:lstStyle/>
        <a:p>
          <a:endParaRPr lang="en-US"/>
        </a:p>
      </dgm:t>
    </dgm:pt>
    <dgm:pt modelId="{040E15A0-DCFE-4331-9F8C-0293C871BD6E}" type="sibTrans" cxnId="{9CE043E3-54AC-414A-86C8-9D1B2FA61E6F}">
      <dgm:prSet/>
      <dgm:spPr/>
      <dgm:t>
        <a:bodyPr/>
        <a:lstStyle/>
        <a:p>
          <a:endParaRPr lang="en-US"/>
        </a:p>
      </dgm:t>
    </dgm:pt>
    <dgm:pt modelId="{2359C198-9090-4F15-B290-FA0572442A29}">
      <dgm:prSet/>
      <dgm:spPr/>
      <dgm:t>
        <a:bodyPr/>
        <a:lstStyle/>
        <a:p>
          <a:pPr algn="ctr">
            <a:lnSpc>
              <a:spcPct val="100000"/>
            </a:lnSpc>
          </a:pPr>
          <a:r>
            <a:rPr lang="en-US"/>
            <a:t>Flexible – hours of work, work schedule, fees/payments and work location</a:t>
          </a:r>
        </a:p>
      </dgm:t>
    </dgm:pt>
    <dgm:pt modelId="{E6F96D84-D4A5-48BB-8D55-6EC295B0BF7B}" type="parTrans" cxnId="{D293F0AF-7299-422B-BC69-59DA518AF8D7}">
      <dgm:prSet/>
      <dgm:spPr/>
      <dgm:t>
        <a:bodyPr/>
        <a:lstStyle/>
        <a:p>
          <a:endParaRPr lang="en-US"/>
        </a:p>
      </dgm:t>
    </dgm:pt>
    <dgm:pt modelId="{C46B4AA3-DB45-4D79-A497-7E2566835D04}" type="sibTrans" cxnId="{D293F0AF-7299-422B-BC69-59DA518AF8D7}">
      <dgm:prSet/>
      <dgm:spPr/>
      <dgm:t>
        <a:bodyPr/>
        <a:lstStyle/>
        <a:p>
          <a:endParaRPr lang="en-US"/>
        </a:p>
      </dgm:t>
    </dgm:pt>
    <dgm:pt modelId="{772680BA-1562-446F-849C-96654880DC91}">
      <dgm:prSet/>
      <dgm:spPr/>
      <dgm:t>
        <a:bodyPr/>
        <a:lstStyle/>
        <a:p>
          <a:pPr algn="ctr">
            <a:lnSpc>
              <a:spcPct val="100000"/>
            </a:lnSpc>
            <a:defRPr b="1"/>
          </a:pPr>
          <a:r>
            <a:rPr lang="en-US"/>
            <a:t>Disadvantages working in the gig economy</a:t>
          </a:r>
        </a:p>
      </dgm:t>
    </dgm:pt>
    <dgm:pt modelId="{EA64A9A3-0891-4E9C-850D-886B907E7939}" type="parTrans" cxnId="{73D6F28B-696C-457B-93C9-5EC7FE57BDA9}">
      <dgm:prSet/>
      <dgm:spPr/>
      <dgm:t>
        <a:bodyPr/>
        <a:lstStyle/>
        <a:p>
          <a:endParaRPr lang="en-US"/>
        </a:p>
      </dgm:t>
    </dgm:pt>
    <dgm:pt modelId="{EEAD3034-8109-4FC7-9B60-B46BE4ABE905}" type="sibTrans" cxnId="{73D6F28B-696C-457B-93C9-5EC7FE57BDA9}">
      <dgm:prSet/>
      <dgm:spPr/>
      <dgm:t>
        <a:bodyPr/>
        <a:lstStyle/>
        <a:p>
          <a:endParaRPr lang="en-US"/>
        </a:p>
      </dgm:t>
    </dgm:pt>
    <dgm:pt modelId="{61F02CB1-79B5-4F1D-BFF8-6537A873BAF5}">
      <dgm:prSet/>
      <dgm:spPr/>
      <dgm:t>
        <a:bodyPr/>
        <a:lstStyle/>
        <a:p>
          <a:pPr algn="ctr">
            <a:lnSpc>
              <a:spcPct val="100000"/>
            </a:lnSpc>
          </a:pPr>
          <a:r>
            <a:rPr lang="en-US"/>
            <a:t>Lack of job security, stability and benefits</a:t>
          </a:r>
        </a:p>
        <a:p>
          <a:pPr algn="ctr">
            <a:lnSpc>
              <a:spcPct val="100000"/>
            </a:lnSpc>
          </a:pPr>
          <a:r>
            <a:rPr lang="en-US"/>
            <a:t>Lack of consistency both in terms of work and the type of jobs available</a:t>
          </a:r>
        </a:p>
        <a:p>
          <a:pPr algn="ctr">
            <a:lnSpc>
              <a:spcPct val="100000"/>
            </a:lnSpc>
          </a:pPr>
          <a:r>
            <a:rPr lang="en-US"/>
            <a:t>Sometimes workers are competing for a limited number of contracts </a:t>
          </a:r>
        </a:p>
      </dgm:t>
    </dgm:pt>
    <dgm:pt modelId="{88BDC026-46E2-4C1C-BF3B-10F20A55DBE2}" type="parTrans" cxnId="{9D678629-5FB7-483D-A12E-911CA4DC7D9B}">
      <dgm:prSet/>
      <dgm:spPr/>
      <dgm:t>
        <a:bodyPr/>
        <a:lstStyle/>
        <a:p>
          <a:endParaRPr lang="en-US"/>
        </a:p>
      </dgm:t>
    </dgm:pt>
    <dgm:pt modelId="{447B9E9A-8ECE-4028-BAFE-5E83C613179B}" type="sibTrans" cxnId="{9D678629-5FB7-483D-A12E-911CA4DC7D9B}">
      <dgm:prSet/>
      <dgm:spPr/>
      <dgm:t>
        <a:bodyPr/>
        <a:lstStyle/>
        <a:p>
          <a:endParaRPr lang="en-US"/>
        </a:p>
      </dgm:t>
    </dgm:pt>
    <dgm:pt modelId="{16231579-B4F5-44B6-8192-34889B0BC11E}">
      <dgm:prSet/>
      <dgm:spPr/>
      <dgm:t>
        <a:bodyPr/>
        <a:lstStyle/>
        <a:p>
          <a:pPr algn="ctr">
            <a:lnSpc>
              <a:spcPct val="100000"/>
            </a:lnSpc>
          </a:pPr>
          <a:r>
            <a:rPr lang="en-US"/>
            <a:t>Time left for other priorities </a:t>
          </a:r>
          <a:endParaRPr lang="en-CA"/>
        </a:p>
      </dgm:t>
    </dgm:pt>
    <dgm:pt modelId="{ED0AEE21-E4FD-46B1-83B6-A3555D7D22A5}" type="parTrans" cxnId="{956E9C96-32EB-4DC0-B639-37E9B04DE7F9}">
      <dgm:prSet/>
      <dgm:spPr/>
      <dgm:t>
        <a:bodyPr/>
        <a:lstStyle/>
        <a:p>
          <a:endParaRPr lang="en-CA"/>
        </a:p>
      </dgm:t>
    </dgm:pt>
    <dgm:pt modelId="{4A2B05B9-B1FB-4D5F-9D71-5F8164444B54}" type="sibTrans" cxnId="{956E9C96-32EB-4DC0-B639-37E9B04DE7F9}">
      <dgm:prSet/>
      <dgm:spPr/>
      <dgm:t>
        <a:bodyPr/>
        <a:lstStyle/>
        <a:p>
          <a:endParaRPr lang="en-CA"/>
        </a:p>
      </dgm:t>
    </dgm:pt>
    <dgm:pt modelId="{D6ACBBE7-A877-455B-8223-EB63DEA5E23E}">
      <dgm:prSet/>
      <dgm:spPr/>
      <dgm:t>
        <a:bodyPr/>
        <a:lstStyle/>
        <a:p>
          <a:pPr algn="ctr">
            <a:lnSpc>
              <a:spcPct val="100000"/>
            </a:lnSpc>
          </a:pPr>
          <a:r>
            <a:rPr lang="en-US"/>
            <a:t>Short-term projects</a:t>
          </a:r>
        </a:p>
        <a:p>
          <a:pPr algn="ctr">
            <a:lnSpc>
              <a:spcPct val="100000"/>
            </a:lnSpc>
          </a:pPr>
          <a:r>
            <a:rPr lang="en-US"/>
            <a:t>Workers don’t lose their creative spark or experience monotony of full-time, routine work </a:t>
          </a:r>
          <a:endParaRPr lang="en-CA"/>
        </a:p>
      </dgm:t>
    </dgm:pt>
    <dgm:pt modelId="{1161C290-2E3E-4FF9-A2EB-5CE08F635F1C}" type="parTrans" cxnId="{00BFE9B2-AE80-4F8A-90FB-8EF0850AFA74}">
      <dgm:prSet/>
      <dgm:spPr/>
      <dgm:t>
        <a:bodyPr/>
        <a:lstStyle/>
        <a:p>
          <a:endParaRPr lang="en-CA"/>
        </a:p>
      </dgm:t>
    </dgm:pt>
    <dgm:pt modelId="{076B0028-38B4-4A52-9343-45362356D130}" type="sibTrans" cxnId="{00BFE9B2-AE80-4F8A-90FB-8EF0850AFA74}">
      <dgm:prSet/>
      <dgm:spPr/>
      <dgm:t>
        <a:bodyPr/>
        <a:lstStyle/>
        <a:p>
          <a:endParaRPr lang="en-CA"/>
        </a:p>
      </dgm:t>
    </dgm:pt>
    <dgm:pt modelId="{E89D82DA-427A-4086-87E7-AF8ABC9622F4}">
      <dgm:prSet/>
      <dgm:spPr/>
      <dgm:t>
        <a:bodyPr/>
        <a:lstStyle/>
        <a:p>
          <a:pPr algn="ctr">
            <a:lnSpc>
              <a:spcPct val="100000"/>
            </a:lnSpc>
          </a:pPr>
          <a:r>
            <a:rPr lang="en-US"/>
            <a:t>Lack of established workers rights, focus is on saving labour costs</a:t>
          </a:r>
          <a:endParaRPr lang="en-CA"/>
        </a:p>
      </dgm:t>
    </dgm:pt>
    <dgm:pt modelId="{F0B8CD71-A146-4926-A847-6FB802D4EBC5}" type="parTrans" cxnId="{5D0487DF-D785-4033-A716-39BB4E26E642}">
      <dgm:prSet/>
      <dgm:spPr/>
      <dgm:t>
        <a:bodyPr/>
        <a:lstStyle/>
        <a:p>
          <a:endParaRPr lang="en-CA"/>
        </a:p>
      </dgm:t>
    </dgm:pt>
    <dgm:pt modelId="{4E91FE5F-F5F7-4BF3-8EE7-16021D844B2C}" type="sibTrans" cxnId="{5D0487DF-D785-4033-A716-39BB4E26E642}">
      <dgm:prSet/>
      <dgm:spPr/>
      <dgm:t>
        <a:bodyPr/>
        <a:lstStyle/>
        <a:p>
          <a:endParaRPr lang="en-CA"/>
        </a:p>
      </dgm:t>
    </dgm:pt>
    <dgm:pt modelId="{F6396915-7600-4CD6-AE4D-E85888A33DD8}">
      <dgm:prSet/>
      <dgm:spPr/>
      <dgm:t>
        <a:bodyPr/>
        <a:lstStyle/>
        <a:p>
          <a:pPr algn="ctr">
            <a:lnSpc>
              <a:spcPct val="100000"/>
            </a:lnSpc>
            <a:defRPr b="1"/>
          </a:pPr>
          <a:r>
            <a:rPr lang="en-US"/>
            <a:t>Impact on/for marginalized populations </a:t>
          </a:r>
          <a:endParaRPr lang="en-CA"/>
        </a:p>
      </dgm:t>
    </dgm:pt>
    <dgm:pt modelId="{5AA92AAB-E24B-47D5-9A88-8ED1AFAFEA5C}" type="parTrans" cxnId="{B7844306-FF1D-405E-A627-A3F7B6065985}">
      <dgm:prSet/>
      <dgm:spPr/>
      <dgm:t>
        <a:bodyPr/>
        <a:lstStyle/>
        <a:p>
          <a:endParaRPr lang="en-CA"/>
        </a:p>
      </dgm:t>
    </dgm:pt>
    <dgm:pt modelId="{104F51C7-3B6F-473D-BC4C-58BFDB188D85}" type="sibTrans" cxnId="{B7844306-FF1D-405E-A627-A3F7B6065985}">
      <dgm:prSet/>
      <dgm:spPr/>
      <dgm:t>
        <a:bodyPr/>
        <a:lstStyle/>
        <a:p>
          <a:endParaRPr lang="en-CA"/>
        </a:p>
      </dgm:t>
    </dgm:pt>
    <dgm:pt modelId="{794F24F5-6640-4E7C-B37E-5B1E9425DCC0}">
      <dgm:prSet/>
      <dgm:spPr/>
      <dgm:t>
        <a:bodyPr/>
        <a:lstStyle/>
        <a:p>
          <a:pPr algn="ctr">
            <a:lnSpc>
              <a:spcPct val="100000"/>
            </a:lnSpc>
          </a:pPr>
          <a:r>
            <a:rPr lang="en-US"/>
            <a:t>On-the-job discrimination/harassment </a:t>
          </a:r>
        </a:p>
        <a:p>
          <a:pPr algn="ctr">
            <a:lnSpc>
              <a:spcPct val="100000"/>
            </a:lnSpc>
          </a:pPr>
          <a:r>
            <a:rPr lang="en-US"/>
            <a:t>Hiring discrimination</a:t>
          </a:r>
          <a:endParaRPr lang="en-CA"/>
        </a:p>
      </dgm:t>
    </dgm:pt>
    <dgm:pt modelId="{7141B801-F0A8-4F61-A688-BD5F0D7BCB90}" type="parTrans" cxnId="{19EB4AA2-4558-4978-8656-A054F2898B01}">
      <dgm:prSet/>
      <dgm:spPr/>
      <dgm:t>
        <a:bodyPr/>
        <a:lstStyle/>
        <a:p>
          <a:endParaRPr lang="en-CA"/>
        </a:p>
      </dgm:t>
    </dgm:pt>
    <dgm:pt modelId="{647BA343-64B0-4DC7-B6B8-DF731B373BDD}" type="sibTrans" cxnId="{19EB4AA2-4558-4978-8656-A054F2898B01}">
      <dgm:prSet/>
      <dgm:spPr/>
      <dgm:t>
        <a:bodyPr/>
        <a:lstStyle/>
        <a:p>
          <a:endParaRPr lang="en-CA"/>
        </a:p>
      </dgm:t>
    </dgm:pt>
    <dgm:pt modelId="{F39B9328-2F3E-49B8-8579-ED168229681A}">
      <dgm:prSet/>
      <dgm:spPr/>
      <dgm:t>
        <a:bodyPr/>
        <a:lstStyle/>
        <a:p>
          <a:pPr algn="ctr">
            <a:lnSpc>
              <a:spcPct val="100000"/>
            </a:lnSpc>
          </a:pPr>
          <a:r>
            <a:rPr lang="en-US"/>
            <a:t>Over-represented in lower wage/lower benefit jobs</a:t>
          </a:r>
          <a:endParaRPr lang="en-CA"/>
        </a:p>
      </dgm:t>
    </dgm:pt>
    <dgm:pt modelId="{97372789-3C66-4A02-BEAD-CE253EFF7DAB}" type="parTrans" cxnId="{5131BE2D-B030-4484-A4F4-D12A285B401D}">
      <dgm:prSet/>
      <dgm:spPr/>
      <dgm:t>
        <a:bodyPr/>
        <a:lstStyle/>
        <a:p>
          <a:endParaRPr lang="en-CA"/>
        </a:p>
      </dgm:t>
    </dgm:pt>
    <dgm:pt modelId="{2B4F4B33-6CCE-445A-8390-BD006AD3DE9E}" type="sibTrans" cxnId="{5131BE2D-B030-4484-A4F4-D12A285B401D}">
      <dgm:prSet/>
      <dgm:spPr/>
      <dgm:t>
        <a:bodyPr/>
        <a:lstStyle/>
        <a:p>
          <a:endParaRPr lang="en-CA"/>
        </a:p>
      </dgm:t>
    </dgm:pt>
    <dgm:pt modelId="{1C39DBE8-A56A-43F1-9309-DE9B0434CD9B}">
      <dgm:prSet/>
      <dgm:spPr/>
      <dgm:t>
        <a:bodyPr/>
        <a:lstStyle/>
        <a:p>
          <a:pPr algn="ctr">
            <a:lnSpc>
              <a:spcPct val="100000"/>
            </a:lnSpc>
          </a:pPr>
          <a:r>
            <a:rPr lang="en-US"/>
            <a:t>This population is often forced to take lower earning jobs more often and left without benefits</a:t>
          </a:r>
          <a:endParaRPr lang="en-CA"/>
        </a:p>
      </dgm:t>
    </dgm:pt>
    <dgm:pt modelId="{25C816C5-3061-4707-9A71-E0E51D06223C}" type="parTrans" cxnId="{1E87153A-9625-4B91-ABD9-0AA36062F58C}">
      <dgm:prSet/>
      <dgm:spPr/>
      <dgm:t>
        <a:bodyPr/>
        <a:lstStyle/>
        <a:p>
          <a:endParaRPr lang="en-CA"/>
        </a:p>
      </dgm:t>
    </dgm:pt>
    <dgm:pt modelId="{505A44CE-3573-4125-B23B-1F926B457154}" type="sibTrans" cxnId="{1E87153A-9625-4B91-ABD9-0AA36062F58C}">
      <dgm:prSet/>
      <dgm:spPr/>
      <dgm:t>
        <a:bodyPr/>
        <a:lstStyle/>
        <a:p>
          <a:endParaRPr lang="en-CA"/>
        </a:p>
      </dgm:t>
    </dgm:pt>
    <dgm:pt modelId="{4B928469-95D9-488A-BF30-9F45C6D04852}" type="pres">
      <dgm:prSet presAssocID="{4BB078A6-F0C1-4E21-B24C-A3B645C08683}" presName="root" presStyleCnt="0">
        <dgm:presLayoutVars>
          <dgm:dir/>
          <dgm:resizeHandles val="exact"/>
        </dgm:presLayoutVars>
      </dgm:prSet>
      <dgm:spPr/>
    </dgm:pt>
    <dgm:pt modelId="{8D5C8B04-7F95-4FBF-836A-B69ABB045A6E}" type="pres">
      <dgm:prSet presAssocID="{946481FE-E5E0-4F34-9E46-F0D48A0B9144}" presName="compNode" presStyleCnt="0"/>
      <dgm:spPr/>
    </dgm:pt>
    <dgm:pt modelId="{248D7FD1-EB05-435D-BB4E-0C2F8004EEC7}" type="pres">
      <dgm:prSet presAssocID="{946481FE-E5E0-4F34-9E46-F0D48A0B9144}" presName="iconRect" presStyleLbl="node1" presStyleIdx="0" presStyleCnt="3" custLinFactNeighborX="72041" custLinFactNeighborY="-24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mment Like with solid fill"/>
        </a:ext>
      </dgm:extLst>
    </dgm:pt>
    <dgm:pt modelId="{77397552-5C0F-4727-BF7C-0BB7B6C9556B}" type="pres">
      <dgm:prSet presAssocID="{946481FE-E5E0-4F34-9E46-F0D48A0B9144}" presName="iconSpace" presStyleCnt="0"/>
      <dgm:spPr/>
    </dgm:pt>
    <dgm:pt modelId="{D0A1AE5C-E7A7-4251-938A-AF83A41BBA54}" type="pres">
      <dgm:prSet presAssocID="{946481FE-E5E0-4F34-9E46-F0D48A0B9144}" presName="parTx" presStyleLbl="revTx" presStyleIdx="0" presStyleCnt="6">
        <dgm:presLayoutVars>
          <dgm:chMax val="0"/>
          <dgm:chPref val="0"/>
        </dgm:presLayoutVars>
      </dgm:prSet>
      <dgm:spPr/>
    </dgm:pt>
    <dgm:pt modelId="{B4866371-334B-456F-9A39-30C83768650C}" type="pres">
      <dgm:prSet presAssocID="{946481FE-E5E0-4F34-9E46-F0D48A0B9144}" presName="txSpace" presStyleCnt="0"/>
      <dgm:spPr/>
    </dgm:pt>
    <dgm:pt modelId="{1B05D48B-1D98-4ED7-973C-1578B3704F38}" type="pres">
      <dgm:prSet presAssocID="{946481FE-E5E0-4F34-9E46-F0D48A0B9144}" presName="desTx" presStyleLbl="revTx" presStyleIdx="1" presStyleCnt="6">
        <dgm:presLayoutVars/>
      </dgm:prSet>
      <dgm:spPr/>
    </dgm:pt>
    <dgm:pt modelId="{2D36F87D-095B-4DD9-8714-DED0813C84D4}" type="pres">
      <dgm:prSet presAssocID="{040E15A0-DCFE-4331-9F8C-0293C871BD6E}" presName="sibTrans" presStyleCnt="0"/>
      <dgm:spPr/>
    </dgm:pt>
    <dgm:pt modelId="{7FEDA05C-4843-452E-8960-27D7A02E513D}" type="pres">
      <dgm:prSet presAssocID="{772680BA-1562-446F-849C-96654880DC91}" presName="compNode" presStyleCnt="0"/>
      <dgm:spPr/>
    </dgm:pt>
    <dgm:pt modelId="{F9AEDDA7-D767-4CDA-B2ED-6BB7199261DB}" type="pres">
      <dgm:prSet presAssocID="{772680BA-1562-446F-849C-96654880DC91}" presName="iconRect" presStyleLbl="node1" presStyleIdx="1" presStyleCnt="3" custLinFactNeighborX="72041" custLinFactNeighborY="-245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ment Dislike with solid fill"/>
        </a:ext>
      </dgm:extLst>
    </dgm:pt>
    <dgm:pt modelId="{DDF5D0E6-F12F-496D-90A2-EF185060D3AF}" type="pres">
      <dgm:prSet presAssocID="{772680BA-1562-446F-849C-96654880DC91}" presName="iconSpace" presStyleCnt="0"/>
      <dgm:spPr/>
    </dgm:pt>
    <dgm:pt modelId="{812AD2BB-ED71-43D0-93FF-6C175622BDDA}" type="pres">
      <dgm:prSet presAssocID="{772680BA-1562-446F-849C-96654880DC91}" presName="parTx" presStyleLbl="revTx" presStyleIdx="2" presStyleCnt="6">
        <dgm:presLayoutVars>
          <dgm:chMax val="0"/>
          <dgm:chPref val="0"/>
        </dgm:presLayoutVars>
      </dgm:prSet>
      <dgm:spPr/>
    </dgm:pt>
    <dgm:pt modelId="{CD2FEFD8-4FE0-462F-BD50-688C8BD7CE6C}" type="pres">
      <dgm:prSet presAssocID="{772680BA-1562-446F-849C-96654880DC91}" presName="txSpace" presStyleCnt="0"/>
      <dgm:spPr/>
    </dgm:pt>
    <dgm:pt modelId="{13FD7E6C-F4EC-472B-AECA-A11BD47C119C}" type="pres">
      <dgm:prSet presAssocID="{772680BA-1562-446F-849C-96654880DC91}" presName="desTx" presStyleLbl="revTx" presStyleIdx="3" presStyleCnt="6">
        <dgm:presLayoutVars/>
      </dgm:prSet>
      <dgm:spPr/>
    </dgm:pt>
    <dgm:pt modelId="{32BDC554-A3A7-480B-83CB-558F438B704E}" type="pres">
      <dgm:prSet presAssocID="{EEAD3034-8109-4FC7-9B60-B46BE4ABE905}" presName="sibTrans" presStyleCnt="0"/>
      <dgm:spPr/>
    </dgm:pt>
    <dgm:pt modelId="{DB44E55E-3C8F-4BAC-8A04-40796E837DEB}" type="pres">
      <dgm:prSet presAssocID="{F6396915-7600-4CD6-AE4D-E85888A33DD8}" presName="compNode" presStyleCnt="0"/>
      <dgm:spPr/>
    </dgm:pt>
    <dgm:pt modelId="{FF8004B1-9FB0-45F1-8736-D9BDAC712052}" type="pres">
      <dgm:prSet presAssocID="{F6396915-7600-4CD6-AE4D-E85888A33DD8}" presName="iconRect" presStyleLbl="node1" presStyleIdx="2" presStyleCnt="3" custLinFactNeighborX="72041" custLinFactNeighborY="-245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f women with solid fill"/>
        </a:ext>
      </dgm:extLst>
    </dgm:pt>
    <dgm:pt modelId="{42E9A050-EB00-4C29-B7E9-B837BCBCAF46}" type="pres">
      <dgm:prSet presAssocID="{F6396915-7600-4CD6-AE4D-E85888A33DD8}" presName="iconSpace" presStyleCnt="0"/>
      <dgm:spPr/>
    </dgm:pt>
    <dgm:pt modelId="{3F77F7C6-8348-4FBC-A9BF-FB9ED58C5356}" type="pres">
      <dgm:prSet presAssocID="{F6396915-7600-4CD6-AE4D-E85888A33DD8}" presName="parTx" presStyleLbl="revTx" presStyleIdx="4" presStyleCnt="6">
        <dgm:presLayoutVars>
          <dgm:chMax val="0"/>
          <dgm:chPref val="0"/>
        </dgm:presLayoutVars>
      </dgm:prSet>
      <dgm:spPr/>
    </dgm:pt>
    <dgm:pt modelId="{7575E0AB-6666-4A10-AFC5-83FDA9270681}" type="pres">
      <dgm:prSet presAssocID="{F6396915-7600-4CD6-AE4D-E85888A33DD8}" presName="txSpace" presStyleCnt="0"/>
      <dgm:spPr/>
    </dgm:pt>
    <dgm:pt modelId="{B8AC4164-63B5-45E5-BEE7-A6642B322017}" type="pres">
      <dgm:prSet presAssocID="{F6396915-7600-4CD6-AE4D-E85888A33DD8}" presName="desTx" presStyleLbl="revTx" presStyleIdx="5" presStyleCnt="6">
        <dgm:presLayoutVars/>
      </dgm:prSet>
      <dgm:spPr/>
    </dgm:pt>
  </dgm:ptLst>
  <dgm:cxnLst>
    <dgm:cxn modelId="{FB62C000-10CE-44AF-B7C8-0993687FE94F}" type="presOf" srcId="{1C39DBE8-A56A-43F1-9309-DE9B0434CD9B}" destId="{B8AC4164-63B5-45E5-BEE7-A6642B322017}" srcOrd="0" destOrd="2" presId="urn:microsoft.com/office/officeart/2018/2/layout/IconLabelDescriptionList"/>
    <dgm:cxn modelId="{B7844306-FF1D-405E-A627-A3F7B6065985}" srcId="{4BB078A6-F0C1-4E21-B24C-A3B645C08683}" destId="{F6396915-7600-4CD6-AE4D-E85888A33DD8}" srcOrd="2" destOrd="0" parTransId="{5AA92AAB-E24B-47D5-9A88-8ED1AFAFEA5C}" sibTransId="{104F51C7-3B6F-473D-BC4C-58BFDB188D85}"/>
    <dgm:cxn modelId="{FB8B2E08-4B02-44CD-8682-CC5E97B2A8F3}" type="presOf" srcId="{16231579-B4F5-44B6-8192-34889B0BC11E}" destId="{1B05D48B-1D98-4ED7-973C-1578B3704F38}" srcOrd="0" destOrd="1" presId="urn:microsoft.com/office/officeart/2018/2/layout/IconLabelDescriptionList"/>
    <dgm:cxn modelId="{6C4FBE0A-D99A-41B9-B0A9-D75130F75B81}" type="presOf" srcId="{946481FE-E5E0-4F34-9E46-F0D48A0B9144}" destId="{D0A1AE5C-E7A7-4251-938A-AF83A41BBA54}" srcOrd="0" destOrd="0" presId="urn:microsoft.com/office/officeart/2018/2/layout/IconLabelDescriptionList"/>
    <dgm:cxn modelId="{133D660D-43E0-498C-BD62-CE263C2F1FAB}" type="presOf" srcId="{772680BA-1562-446F-849C-96654880DC91}" destId="{812AD2BB-ED71-43D0-93FF-6C175622BDDA}" srcOrd="0" destOrd="0" presId="urn:microsoft.com/office/officeart/2018/2/layout/IconLabelDescriptionList"/>
    <dgm:cxn modelId="{9D678629-5FB7-483D-A12E-911CA4DC7D9B}" srcId="{772680BA-1562-446F-849C-96654880DC91}" destId="{61F02CB1-79B5-4F1D-BFF8-6537A873BAF5}" srcOrd="0" destOrd="0" parTransId="{88BDC026-46E2-4C1C-BF3B-10F20A55DBE2}" sibTransId="{447B9E9A-8ECE-4028-BAFE-5E83C613179B}"/>
    <dgm:cxn modelId="{5131BE2D-B030-4484-A4F4-D12A285B401D}" srcId="{F6396915-7600-4CD6-AE4D-E85888A33DD8}" destId="{F39B9328-2F3E-49B8-8579-ED168229681A}" srcOrd="1" destOrd="0" parTransId="{97372789-3C66-4A02-BEAD-CE253EFF7DAB}" sibTransId="{2B4F4B33-6CCE-445A-8390-BD006AD3DE9E}"/>
    <dgm:cxn modelId="{1E87153A-9625-4B91-ABD9-0AA36062F58C}" srcId="{F6396915-7600-4CD6-AE4D-E85888A33DD8}" destId="{1C39DBE8-A56A-43F1-9309-DE9B0434CD9B}" srcOrd="2" destOrd="0" parTransId="{25C816C5-3061-4707-9A71-E0E51D06223C}" sibTransId="{505A44CE-3573-4125-B23B-1F926B457154}"/>
    <dgm:cxn modelId="{5A11914E-A153-4CAC-92A2-8C29D300FBD4}" type="presOf" srcId="{F39B9328-2F3E-49B8-8579-ED168229681A}" destId="{B8AC4164-63B5-45E5-BEE7-A6642B322017}" srcOrd="0" destOrd="1" presId="urn:microsoft.com/office/officeart/2018/2/layout/IconLabelDescriptionList"/>
    <dgm:cxn modelId="{775F764F-F8FC-4A63-BE21-49220EDFD9E5}" type="presOf" srcId="{2359C198-9090-4F15-B290-FA0572442A29}" destId="{1B05D48B-1D98-4ED7-973C-1578B3704F38}" srcOrd="0" destOrd="0" presId="urn:microsoft.com/office/officeart/2018/2/layout/IconLabelDescriptionList"/>
    <dgm:cxn modelId="{E5B6B755-E897-4924-97A7-734A9B4A983E}" type="presOf" srcId="{E89D82DA-427A-4086-87E7-AF8ABC9622F4}" destId="{13FD7E6C-F4EC-472B-AECA-A11BD47C119C}" srcOrd="0" destOrd="1" presId="urn:microsoft.com/office/officeart/2018/2/layout/IconLabelDescriptionList"/>
    <dgm:cxn modelId="{3EE06159-78CB-4ED2-BF35-70E8243FFA38}" type="presOf" srcId="{794F24F5-6640-4E7C-B37E-5B1E9425DCC0}" destId="{B8AC4164-63B5-45E5-BEE7-A6642B322017}" srcOrd="0" destOrd="0" presId="urn:microsoft.com/office/officeart/2018/2/layout/IconLabelDescriptionList"/>
    <dgm:cxn modelId="{73D6F28B-696C-457B-93C9-5EC7FE57BDA9}" srcId="{4BB078A6-F0C1-4E21-B24C-A3B645C08683}" destId="{772680BA-1562-446F-849C-96654880DC91}" srcOrd="1" destOrd="0" parTransId="{EA64A9A3-0891-4E9C-850D-886B907E7939}" sibTransId="{EEAD3034-8109-4FC7-9B60-B46BE4ABE905}"/>
    <dgm:cxn modelId="{956E9C96-32EB-4DC0-B639-37E9B04DE7F9}" srcId="{946481FE-E5E0-4F34-9E46-F0D48A0B9144}" destId="{16231579-B4F5-44B6-8192-34889B0BC11E}" srcOrd="1" destOrd="0" parTransId="{ED0AEE21-E4FD-46B1-83B6-A3555D7D22A5}" sibTransId="{4A2B05B9-B1FB-4D5F-9D71-5F8164444B54}"/>
    <dgm:cxn modelId="{19EB4AA2-4558-4978-8656-A054F2898B01}" srcId="{F6396915-7600-4CD6-AE4D-E85888A33DD8}" destId="{794F24F5-6640-4E7C-B37E-5B1E9425DCC0}" srcOrd="0" destOrd="0" parTransId="{7141B801-F0A8-4F61-A688-BD5F0D7BCB90}" sibTransId="{647BA343-64B0-4DC7-B6B8-DF731B373BDD}"/>
    <dgm:cxn modelId="{D293F0AF-7299-422B-BC69-59DA518AF8D7}" srcId="{946481FE-E5E0-4F34-9E46-F0D48A0B9144}" destId="{2359C198-9090-4F15-B290-FA0572442A29}" srcOrd="0" destOrd="0" parTransId="{E6F96D84-D4A5-48BB-8D55-6EC295B0BF7B}" sibTransId="{C46B4AA3-DB45-4D79-A497-7E2566835D04}"/>
    <dgm:cxn modelId="{00BFE9B2-AE80-4F8A-90FB-8EF0850AFA74}" srcId="{946481FE-E5E0-4F34-9E46-F0D48A0B9144}" destId="{D6ACBBE7-A877-455B-8223-EB63DEA5E23E}" srcOrd="2" destOrd="0" parTransId="{1161C290-2E3E-4FF9-A2EB-5CE08F635F1C}" sibTransId="{076B0028-38B4-4A52-9343-45362356D130}"/>
    <dgm:cxn modelId="{C4B97AC5-D7D9-466A-8606-45738F6B00DA}" type="presOf" srcId="{F6396915-7600-4CD6-AE4D-E85888A33DD8}" destId="{3F77F7C6-8348-4FBC-A9BF-FB9ED58C5356}" srcOrd="0" destOrd="0" presId="urn:microsoft.com/office/officeart/2018/2/layout/IconLabelDescriptionList"/>
    <dgm:cxn modelId="{838F5BCE-88E0-4A27-BC98-B4E086A3BB06}" type="presOf" srcId="{61F02CB1-79B5-4F1D-BFF8-6537A873BAF5}" destId="{13FD7E6C-F4EC-472B-AECA-A11BD47C119C}" srcOrd="0" destOrd="0" presId="urn:microsoft.com/office/officeart/2018/2/layout/IconLabelDescriptionList"/>
    <dgm:cxn modelId="{1392E0D1-F30C-46B8-AFA6-21207D118C4D}" type="presOf" srcId="{4BB078A6-F0C1-4E21-B24C-A3B645C08683}" destId="{4B928469-95D9-488A-BF30-9F45C6D04852}" srcOrd="0" destOrd="0" presId="urn:microsoft.com/office/officeart/2018/2/layout/IconLabelDescriptionList"/>
    <dgm:cxn modelId="{5D0487DF-D785-4033-A716-39BB4E26E642}" srcId="{772680BA-1562-446F-849C-96654880DC91}" destId="{E89D82DA-427A-4086-87E7-AF8ABC9622F4}" srcOrd="1" destOrd="0" parTransId="{F0B8CD71-A146-4926-A847-6FB802D4EBC5}" sibTransId="{4E91FE5F-F5F7-4BF3-8EE7-16021D844B2C}"/>
    <dgm:cxn modelId="{9CE043E3-54AC-414A-86C8-9D1B2FA61E6F}" srcId="{4BB078A6-F0C1-4E21-B24C-A3B645C08683}" destId="{946481FE-E5E0-4F34-9E46-F0D48A0B9144}" srcOrd="0" destOrd="0" parTransId="{2DED8829-2583-4E1F-92C0-59656474778D}" sibTransId="{040E15A0-DCFE-4331-9F8C-0293C871BD6E}"/>
    <dgm:cxn modelId="{32B934FA-5E52-4C86-8FDF-D910178C5DE2}" type="presOf" srcId="{D6ACBBE7-A877-455B-8223-EB63DEA5E23E}" destId="{1B05D48B-1D98-4ED7-973C-1578B3704F38}" srcOrd="0" destOrd="2" presId="urn:microsoft.com/office/officeart/2018/2/layout/IconLabelDescriptionList"/>
    <dgm:cxn modelId="{F439E494-E8F9-4F08-9AA8-8F7904C41739}" type="presParOf" srcId="{4B928469-95D9-488A-BF30-9F45C6D04852}" destId="{8D5C8B04-7F95-4FBF-836A-B69ABB045A6E}" srcOrd="0" destOrd="0" presId="urn:microsoft.com/office/officeart/2018/2/layout/IconLabelDescriptionList"/>
    <dgm:cxn modelId="{1FAC9348-84EB-490B-96A0-C84C0472EC85}" type="presParOf" srcId="{8D5C8B04-7F95-4FBF-836A-B69ABB045A6E}" destId="{248D7FD1-EB05-435D-BB4E-0C2F8004EEC7}" srcOrd="0" destOrd="0" presId="urn:microsoft.com/office/officeart/2018/2/layout/IconLabelDescriptionList"/>
    <dgm:cxn modelId="{68EF32B8-3F9F-488A-A07A-B8A449AE5EB3}" type="presParOf" srcId="{8D5C8B04-7F95-4FBF-836A-B69ABB045A6E}" destId="{77397552-5C0F-4727-BF7C-0BB7B6C9556B}" srcOrd="1" destOrd="0" presId="urn:microsoft.com/office/officeart/2018/2/layout/IconLabelDescriptionList"/>
    <dgm:cxn modelId="{5996A28B-6D5D-48E2-A2EE-7C66AC62231F}" type="presParOf" srcId="{8D5C8B04-7F95-4FBF-836A-B69ABB045A6E}" destId="{D0A1AE5C-E7A7-4251-938A-AF83A41BBA54}" srcOrd="2" destOrd="0" presId="urn:microsoft.com/office/officeart/2018/2/layout/IconLabelDescriptionList"/>
    <dgm:cxn modelId="{757D55FB-75E1-4F20-9319-09D66959D2C0}" type="presParOf" srcId="{8D5C8B04-7F95-4FBF-836A-B69ABB045A6E}" destId="{B4866371-334B-456F-9A39-30C83768650C}" srcOrd="3" destOrd="0" presId="urn:microsoft.com/office/officeart/2018/2/layout/IconLabelDescriptionList"/>
    <dgm:cxn modelId="{A45CFDAF-B2F6-4395-A8E7-E922E50CFA69}" type="presParOf" srcId="{8D5C8B04-7F95-4FBF-836A-B69ABB045A6E}" destId="{1B05D48B-1D98-4ED7-973C-1578B3704F38}" srcOrd="4" destOrd="0" presId="urn:microsoft.com/office/officeart/2018/2/layout/IconLabelDescriptionList"/>
    <dgm:cxn modelId="{4473B65D-AAA8-42BB-9D93-A6E25E7385EE}" type="presParOf" srcId="{4B928469-95D9-488A-BF30-9F45C6D04852}" destId="{2D36F87D-095B-4DD9-8714-DED0813C84D4}" srcOrd="1" destOrd="0" presId="urn:microsoft.com/office/officeart/2018/2/layout/IconLabelDescriptionList"/>
    <dgm:cxn modelId="{AF23AD77-033D-4892-95CB-689FB0B54287}" type="presParOf" srcId="{4B928469-95D9-488A-BF30-9F45C6D04852}" destId="{7FEDA05C-4843-452E-8960-27D7A02E513D}" srcOrd="2" destOrd="0" presId="urn:microsoft.com/office/officeart/2018/2/layout/IconLabelDescriptionList"/>
    <dgm:cxn modelId="{964E9DA6-A8B2-4A81-9AB7-F0F76E8A8D4C}" type="presParOf" srcId="{7FEDA05C-4843-452E-8960-27D7A02E513D}" destId="{F9AEDDA7-D767-4CDA-B2ED-6BB7199261DB}" srcOrd="0" destOrd="0" presId="urn:microsoft.com/office/officeart/2018/2/layout/IconLabelDescriptionList"/>
    <dgm:cxn modelId="{19E7275C-FFA6-4DA6-8136-8CFE503221DA}" type="presParOf" srcId="{7FEDA05C-4843-452E-8960-27D7A02E513D}" destId="{DDF5D0E6-F12F-496D-90A2-EF185060D3AF}" srcOrd="1" destOrd="0" presId="urn:microsoft.com/office/officeart/2018/2/layout/IconLabelDescriptionList"/>
    <dgm:cxn modelId="{ABB0B77C-FB59-4353-B2A2-69D8A6F1ED8E}" type="presParOf" srcId="{7FEDA05C-4843-452E-8960-27D7A02E513D}" destId="{812AD2BB-ED71-43D0-93FF-6C175622BDDA}" srcOrd="2" destOrd="0" presId="urn:microsoft.com/office/officeart/2018/2/layout/IconLabelDescriptionList"/>
    <dgm:cxn modelId="{472BD03D-35B4-4B49-AD39-95CCFAEF0392}" type="presParOf" srcId="{7FEDA05C-4843-452E-8960-27D7A02E513D}" destId="{CD2FEFD8-4FE0-462F-BD50-688C8BD7CE6C}" srcOrd="3" destOrd="0" presId="urn:microsoft.com/office/officeart/2018/2/layout/IconLabelDescriptionList"/>
    <dgm:cxn modelId="{C0A92B63-F94F-4693-9EEC-21941E38991F}" type="presParOf" srcId="{7FEDA05C-4843-452E-8960-27D7A02E513D}" destId="{13FD7E6C-F4EC-472B-AECA-A11BD47C119C}" srcOrd="4" destOrd="0" presId="urn:microsoft.com/office/officeart/2018/2/layout/IconLabelDescriptionList"/>
    <dgm:cxn modelId="{4AD5C01A-512A-4751-A543-AFD7B386A3BE}" type="presParOf" srcId="{4B928469-95D9-488A-BF30-9F45C6D04852}" destId="{32BDC554-A3A7-480B-83CB-558F438B704E}" srcOrd="3" destOrd="0" presId="urn:microsoft.com/office/officeart/2018/2/layout/IconLabelDescriptionList"/>
    <dgm:cxn modelId="{CF7F22D1-28A7-4F39-9EEA-F647748C0140}" type="presParOf" srcId="{4B928469-95D9-488A-BF30-9F45C6D04852}" destId="{DB44E55E-3C8F-4BAC-8A04-40796E837DEB}" srcOrd="4" destOrd="0" presId="urn:microsoft.com/office/officeart/2018/2/layout/IconLabelDescriptionList"/>
    <dgm:cxn modelId="{EC3A9D8E-BCDD-490D-8D92-A777B95E5C77}" type="presParOf" srcId="{DB44E55E-3C8F-4BAC-8A04-40796E837DEB}" destId="{FF8004B1-9FB0-45F1-8736-D9BDAC712052}" srcOrd="0" destOrd="0" presId="urn:microsoft.com/office/officeart/2018/2/layout/IconLabelDescriptionList"/>
    <dgm:cxn modelId="{4227F5B4-C6B9-4AFE-8361-940BADDA2DB3}" type="presParOf" srcId="{DB44E55E-3C8F-4BAC-8A04-40796E837DEB}" destId="{42E9A050-EB00-4C29-B7E9-B837BCBCAF46}" srcOrd="1" destOrd="0" presId="urn:microsoft.com/office/officeart/2018/2/layout/IconLabelDescriptionList"/>
    <dgm:cxn modelId="{6205C77D-4D75-4138-A66E-979F739769CD}" type="presParOf" srcId="{DB44E55E-3C8F-4BAC-8A04-40796E837DEB}" destId="{3F77F7C6-8348-4FBC-A9BF-FB9ED58C5356}" srcOrd="2" destOrd="0" presId="urn:microsoft.com/office/officeart/2018/2/layout/IconLabelDescriptionList"/>
    <dgm:cxn modelId="{20356EF6-4C15-4C51-AFFC-3AFFAD4C29CE}" type="presParOf" srcId="{DB44E55E-3C8F-4BAC-8A04-40796E837DEB}" destId="{7575E0AB-6666-4A10-AFC5-83FDA9270681}" srcOrd="3" destOrd="0" presId="urn:microsoft.com/office/officeart/2018/2/layout/IconLabelDescriptionList"/>
    <dgm:cxn modelId="{7847C1C3-8506-43B9-B3D6-C7F9D7C05F54}" type="presParOf" srcId="{DB44E55E-3C8F-4BAC-8A04-40796E837DEB}" destId="{B8AC4164-63B5-45E5-BEE7-A6642B32201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B078A6-F0C1-4E21-B24C-A3B645C0868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72680BA-1562-446F-849C-96654880DC91}">
      <dgm:prSet custT="1"/>
      <dgm:spPr/>
      <dgm:t>
        <a:bodyPr/>
        <a:lstStyle/>
        <a:p>
          <a:pPr algn="ctr">
            <a:lnSpc>
              <a:spcPct val="100000"/>
            </a:lnSpc>
            <a:defRPr b="1"/>
          </a:pPr>
          <a:r>
            <a:rPr lang="en-US" sz="1600"/>
            <a:t>Benefits needed for gig workers</a:t>
          </a:r>
          <a:endParaRPr lang="en-CA" sz="1600"/>
        </a:p>
      </dgm:t>
    </dgm:pt>
    <dgm:pt modelId="{EA64A9A3-0891-4E9C-850D-886B907E7939}" type="parTrans" cxnId="{73D6F28B-696C-457B-93C9-5EC7FE57BDA9}">
      <dgm:prSet/>
      <dgm:spPr/>
      <dgm:t>
        <a:bodyPr/>
        <a:lstStyle/>
        <a:p>
          <a:endParaRPr lang="en-US"/>
        </a:p>
      </dgm:t>
    </dgm:pt>
    <dgm:pt modelId="{EEAD3034-8109-4FC7-9B60-B46BE4ABE905}" type="sibTrans" cxnId="{73D6F28B-696C-457B-93C9-5EC7FE57BDA9}">
      <dgm:prSet/>
      <dgm:spPr/>
      <dgm:t>
        <a:bodyPr/>
        <a:lstStyle/>
        <a:p>
          <a:endParaRPr lang="en-US"/>
        </a:p>
      </dgm:t>
    </dgm:pt>
    <dgm:pt modelId="{61F02CB1-79B5-4F1D-BFF8-6537A873BAF5}">
      <dgm:prSet custT="1"/>
      <dgm:spPr/>
      <dgm:t>
        <a:bodyPr/>
        <a:lstStyle/>
        <a:p>
          <a:pPr algn="ctr">
            <a:lnSpc>
              <a:spcPct val="100000"/>
            </a:lnSpc>
          </a:pPr>
          <a:r>
            <a:rPr lang="en-US" sz="1200"/>
            <a:t>Medical insurance (health, dental, vision), retirement, life insurance, paid time-off</a:t>
          </a:r>
        </a:p>
      </dgm:t>
    </dgm:pt>
    <dgm:pt modelId="{88BDC026-46E2-4C1C-BF3B-10F20A55DBE2}" type="parTrans" cxnId="{9D678629-5FB7-483D-A12E-911CA4DC7D9B}">
      <dgm:prSet/>
      <dgm:spPr/>
      <dgm:t>
        <a:bodyPr/>
        <a:lstStyle/>
        <a:p>
          <a:endParaRPr lang="en-US"/>
        </a:p>
      </dgm:t>
    </dgm:pt>
    <dgm:pt modelId="{447B9E9A-8ECE-4028-BAFE-5E83C613179B}" type="sibTrans" cxnId="{9D678629-5FB7-483D-A12E-911CA4DC7D9B}">
      <dgm:prSet/>
      <dgm:spPr/>
      <dgm:t>
        <a:bodyPr/>
        <a:lstStyle/>
        <a:p>
          <a:endParaRPr lang="en-US"/>
        </a:p>
      </dgm:t>
    </dgm:pt>
    <dgm:pt modelId="{52D601C5-EE73-427A-A7D4-4A3D1B13188B}">
      <dgm:prSet custT="1"/>
      <dgm:spPr/>
      <dgm:t>
        <a:bodyPr/>
        <a:lstStyle/>
        <a:p>
          <a:pPr algn="ctr">
            <a:lnSpc>
              <a:spcPct val="100000"/>
            </a:lnSpc>
          </a:pPr>
          <a:r>
            <a:rPr lang="en-US" sz="1200"/>
            <a:t>Associations, networking opportunities, student support, gig events, mentorship</a:t>
          </a:r>
          <a:endParaRPr lang="en-CA" sz="1200"/>
        </a:p>
      </dgm:t>
    </dgm:pt>
    <dgm:pt modelId="{EC4F788D-D232-4981-BF9F-DFC1A3DDBC80}" type="parTrans" cxnId="{AEAC1DD9-5FAA-4631-A01B-19FDAB8E3E1B}">
      <dgm:prSet/>
      <dgm:spPr/>
      <dgm:t>
        <a:bodyPr/>
        <a:lstStyle/>
        <a:p>
          <a:endParaRPr lang="en-CA"/>
        </a:p>
      </dgm:t>
    </dgm:pt>
    <dgm:pt modelId="{7177A539-078C-4548-A028-281504697DC2}" type="sibTrans" cxnId="{AEAC1DD9-5FAA-4631-A01B-19FDAB8E3E1B}">
      <dgm:prSet/>
      <dgm:spPr/>
      <dgm:t>
        <a:bodyPr/>
        <a:lstStyle/>
        <a:p>
          <a:endParaRPr lang="en-CA"/>
        </a:p>
      </dgm:t>
    </dgm:pt>
    <dgm:pt modelId="{C713C740-C906-4F19-B258-8BD3AE2B8D46}">
      <dgm:prSet custT="1"/>
      <dgm:spPr/>
      <dgm:t>
        <a:bodyPr/>
        <a:lstStyle/>
        <a:p>
          <a:pPr algn="ctr">
            <a:lnSpc>
              <a:spcPct val="100000"/>
            </a:lnSpc>
          </a:pPr>
          <a:r>
            <a:rPr lang="en-US" sz="1200"/>
            <a:t>Insurance packages could be included as part of contract</a:t>
          </a:r>
          <a:endParaRPr lang="en-CA" sz="1200"/>
        </a:p>
      </dgm:t>
    </dgm:pt>
    <dgm:pt modelId="{B277AF5F-45D2-47EB-B9CC-8C483ECDBF4F}" type="parTrans" cxnId="{52E3B45A-F73A-4F3B-893B-2B13D3251916}">
      <dgm:prSet/>
      <dgm:spPr/>
      <dgm:t>
        <a:bodyPr/>
        <a:lstStyle/>
        <a:p>
          <a:endParaRPr lang="en-CA"/>
        </a:p>
      </dgm:t>
    </dgm:pt>
    <dgm:pt modelId="{4E0F219F-199C-4A02-BABB-0FCB326DE4CD}" type="sibTrans" cxnId="{52E3B45A-F73A-4F3B-893B-2B13D3251916}">
      <dgm:prSet/>
      <dgm:spPr/>
      <dgm:t>
        <a:bodyPr/>
        <a:lstStyle/>
        <a:p>
          <a:endParaRPr lang="en-CA"/>
        </a:p>
      </dgm:t>
    </dgm:pt>
    <dgm:pt modelId="{05BD8ABF-4B3C-4DBA-A122-1F702ED3A2D7}">
      <dgm:prSet custT="1"/>
      <dgm:spPr/>
      <dgm:t>
        <a:bodyPr/>
        <a:lstStyle/>
        <a:p>
          <a:pPr algn="ctr">
            <a:lnSpc>
              <a:spcPct val="100000"/>
            </a:lnSpc>
          </a:pPr>
          <a:r>
            <a:rPr lang="en-CA" sz="1200"/>
            <a:t>Dedicated staff at City</a:t>
          </a:r>
        </a:p>
      </dgm:t>
    </dgm:pt>
    <dgm:pt modelId="{4BD243D0-4B86-4E11-B340-A2C20479E8B8}" type="parTrans" cxnId="{84FF21F8-873B-4E52-A8E6-F30E231AA91B}">
      <dgm:prSet/>
      <dgm:spPr/>
      <dgm:t>
        <a:bodyPr/>
        <a:lstStyle/>
        <a:p>
          <a:endParaRPr lang="en-CA"/>
        </a:p>
      </dgm:t>
    </dgm:pt>
    <dgm:pt modelId="{E6F25282-64AD-4FCA-87BD-704883D088A0}" type="sibTrans" cxnId="{84FF21F8-873B-4E52-A8E6-F30E231AA91B}">
      <dgm:prSet/>
      <dgm:spPr/>
      <dgm:t>
        <a:bodyPr/>
        <a:lstStyle/>
        <a:p>
          <a:endParaRPr lang="en-CA"/>
        </a:p>
      </dgm:t>
    </dgm:pt>
    <dgm:pt modelId="{1C7AC97E-5196-41F1-B7BF-9A811551F19B}">
      <dgm:prSet custT="1"/>
      <dgm:spPr/>
      <dgm:t>
        <a:bodyPr/>
        <a:lstStyle/>
        <a:p>
          <a:pPr algn="ctr">
            <a:lnSpc>
              <a:spcPct val="100000"/>
            </a:lnSpc>
            <a:defRPr b="1"/>
          </a:pPr>
          <a:r>
            <a:rPr lang="en-CA" sz="1600"/>
            <a:t>Role of Technology</a:t>
          </a:r>
        </a:p>
      </dgm:t>
    </dgm:pt>
    <dgm:pt modelId="{DC0AF6D6-B99A-434E-A7E1-BDA2E5CED09B}" type="parTrans" cxnId="{A27D00E0-1025-4773-8776-68FCD3D71CBE}">
      <dgm:prSet/>
      <dgm:spPr/>
      <dgm:t>
        <a:bodyPr/>
        <a:lstStyle/>
        <a:p>
          <a:endParaRPr lang="en-CA"/>
        </a:p>
      </dgm:t>
    </dgm:pt>
    <dgm:pt modelId="{72773871-E4F0-43FF-BC9A-5C67B1DEDEE0}" type="sibTrans" cxnId="{A27D00E0-1025-4773-8776-68FCD3D71CBE}">
      <dgm:prSet/>
      <dgm:spPr/>
      <dgm:t>
        <a:bodyPr/>
        <a:lstStyle/>
        <a:p>
          <a:endParaRPr lang="en-CA"/>
        </a:p>
      </dgm:t>
    </dgm:pt>
    <dgm:pt modelId="{2B9BB552-37A6-485D-A099-A0A421EF0A75}">
      <dgm:prSet custT="1"/>
      <dgm:spPr/>
      <dgm:t>
        <a:bodyPr/>
        <a:lstStyle/>
        <a:p>
          <a:pPr algn="ctr">
            <a:lnSpc>
              <a:spcPct val="100000"/>
            </a:lnSpc>
            <a:defRPr b="1"/>
          </a:pPr>
          <a:r>
            <a:rPr lang="en-CA" sz="1600"/>
            <a:t>Impact of COVID-19</a:t>
          </a:r>
        </a:p>
      </dgm:t>
    </dgm:pt>
    <dgm:pt modelId="{1B5C41D6-4746-45E0-ABB4-020368ADC117}" type="parTrans" cxnId="{B507B811-4CAC-4FD1-B3A8-5DE50EFD93DE}">
      <dgm:prSet/>
      <dgm:spPr/>
      <dgm:t>
        <a:bodyPr/>
        <a:lstStyle/>
        <a:p>
          <a:endParaRPr lang="en-CA"/>
        </a:p>
      </dgm:t>
    </dgm:pt>
    <dgm:pt modelId="{50E5ED2F-D9F9-4478-B305-ACF15CD5FCE9}" type="sibTrans" cxnId="{B507B811-4CAC-4FD1-B3A8-5DE50EFD93DE}">
      <dgm:prSet/>
      <dgm:spPr/>
      <dgm:t>
        <a:bodyPr/>
        <a:lstStyle/>
        <a:p>
          <a:endParaRPr lang="en-CA"/>
        </a:p>
      </dgm:t>
    </dgm:pt>
    <dgm:pt modelId="{9EBDA20E-B49D-4A4C-892A-6D449686CB92}">
      <dgm:prSet custT="1"/>
      <dgm:spPr/>
      <dgm:t>
        <a:bodyPr/>
        <a:lstStyle/>
        <a:p>
          <a:pPr algn="ctr">
            <a:lnSpc>
              <a:spcPct val="100000"/>
            </a:lnSpc>
          </a:pPr>
          <a:r>
            <a:rPr lang="en-CA" sz="1200"/>
            <a:t>Supports the growth of the economy</a:t>
          </a:r>
        </a:p>
        <a:p>
          <a:pPr algn="ctr">
            <a:lnSpc>
              <a:spcPct val="100000"/>
            </a:lnSpc>
          </a:pPr>
          <a:r>
            <a:rPr lang="en-CA" sz="1200"/>
            <a:t>Easy access to gig workers, products and services </a:t>
          </a:r>
        </a:p>
        <a:p>
          <a:pPr algn="ctr">
            <a:lnSpc>
              <a:spcPct val="100000"/>
            </a:lnSpc>
          </a:pPr>
          <a:r>
            <a:rPr lang="en-CA" sz="1200"/>
            <a:t>Essential to grow customer </a:t>
          </a:r>
          <a:r>
            <a:rPr lang="en-US" sz="1200"/>
            <a:t>database and source network and suppliers </a:t>
          </a:r>
          <a:endParaRPr lang="en-CA" sz="1200"/>
        </a:p>
      </dgm:t>
    </dgm:pt>
    <dgm:pt modelId="{B73C88F4-CBF9-45CC-A272-5A0D7602710E}" type="parTrans" cxnId="{926911D9-2271-4F1A-8B92-6ACA649B78EE}">
      <dgm:prSet/>
      <dgm:spPr/>
      <dgm:t>
        <a:bodyPr/>
        <a:lstStyle/>
        <a:p>
          <a:endParaRPr lang="en-CA"/>
        </a:p>
      </dgm:t>
    </dgm:pt>
    <dgm:pt modelId="{742052C0-82DF-4DF1-9F5B-A0A38C7EBC41}" type="sibTrans" cxnId="{926911D9-2271-4F1A-8B92-6ACA649B78EE}">
      <dgm:prSet/>
      <dgm:spPr/>
      <dgm:t>
        <a:bodyPr/>
        <a:lstStyle/>
        <a:p>
          <a:endParaRPr lang="en-CA"/>
        </a:p>
      </dgm:t>
    </dgm:pt>
    <dgm:pt modelId="{5C5BD39F-264C-4CCC-9D15-F48F58C45135}">
      <dgm:prSet custT="1"/>
      <dgm:spPr/>
      <dgm:t>
        <a:bodyPr/>
        <a:lstStyle/>
        <a:p>
          <a:pPr algn="ctr">
            <a:lnSpc>
              <a:spcPct val="100000"/>
            </a:lnSpc>
          </a:pPr>
          <a:r>
            <a:rPr lang="en-CA" sz="1200"/>
            <a:t>Digital knowledge essential to grow customer base </a:t>
          </a:r>
        </a:p>
      </dgm:t>
    </dgm:pt>
    <dgm:pt modelId="{755EDC1C-B946-4B88-8487-E003C550A97D}" type="parTrans" cxnId="{3302681C-4A1F-433D-B7CA-F9AE0B2252D4}">
      <dgm:prSet/>
      <dgm:spPr/>
      <dgm:t>
        <a:bodyPr/>
        <a:lstStyle/>
        <a:p>
          <a:endParaRPr lang="en-CA"/>
        </a:p>
      </dgm:t>
    </dgm:pt>
    <dgm:pt modelId="{C7CBF00F-606F-4416-A554-39C755751CE2}" type="sibTrans" cxnId="{3302681C-4A1F-433D-B7CA-F9AE0B2252D4}">
      <dgm:prSet/>
      <dgm:spPr/>
      <dgm:t>
        <a:bodyPr/>
        <a:lstStyle/>
        <a:p>
          <a:endParaRPr lang="en-CA"/>
        </a:p>
      </dgm:t>
    </dgm:pt>
    <dgm:pt modelId="{AB2573D8-AA8E-4B08-991D-7B15D0E2A0C8}">
      <dgm:prSet custT="1"/>
      <dgm:spPr/>
      <dgm:t>
        <a:bodyPr/>
        <a:lstStyle/>
        <a:p>
          <a:pPr algn="ctr">
            <a:lnSpc>
              <a:spcPct val="100000"/>
            </a:lnSpc>
          </a:pPr>
          <a:r>
            <a:rPr lang="en-CA" sz="1200"/>
            <a:t>Increased lay-offs, retirement</a:t>
          </a:r>
        </a:p>
      </dgm:t>
    </dgm:pt>
    <dgm:pt modelId="{4A0DD577-2470-44CA-8B29-15BDDCD4C3C4}" type="parTrans" cxnId="{511878B5-CED7-4071-9D14-5FDCDD75F82F}">
      <dgm:prSet/>
      <dgm:spPr/>
      <dgm:t>
        <a:bodyPr/>
        <a:lstStyle/>
        <a:p>
          <a:endParaRPr lang="en-CA"/>
        </a:p>
      </dgm:t>
    </dgm:pt>
    <dgm:pt modelId="{FCFCEDF7-4418-4AFC-8484-2048792435C9}" type="sibTrans" cxnId="{511878B5-CED7-4071-9D14-5FDCDD75F82F}">
      <dgm:prSet/>
      <dgm:spPr/>
      <dgm:t>
        <a:bodyPr/>
        <a:lstStyle/>
        <a:p>
          <a:endParaRPr lang="en-CA"/>
        </a:p>
      </dgm:t>
    </dgm:pt>
    <dgm:pt modelId="{8F16CC72-C44D-4913-8A8E-799B6A146D8C}">
      <dgm:prSet custT="1"/>
      <dgm:spPr/>
      <dgm:t>
        <a:bodyPr/>
        <a:lstStyle/>
        <a:p>
          <a:pPr algn="ctr">
            <a:lnSpc>
              <a:spcPct val="100000"/>
            </a:lnSpc>
          </a:pPr>
          <a:r>
            <a:rPr lang="en-CA" sz="1200"/>
            <a:t>Participation in the economy has increased </a:t>
          </a:r>
        </a:p>
      </dgm:t>
    </dgm:pt>
    <dgm:pt modelId="{27045F30-A687-472E-8F41-614F4F19D655}" type="parTrans" cxnId="{04E03EE6-E3C1-46B8-94CF-E2C06ED7E9D1}">
      <dgm:prSet/>
      <dgm:spPr/>
      <dgm:t>
        <a:bodyPr/>
        <a:lstStyle/>
        <a:p>
          <a:endParaRPr lang="en-CA"/>
        </a:p>
      </dgm:t>
    </dgm:pt>
    <dgm:pt modelId="{5D9EA2D3-CD6C-41F1-87E5-79A61F805559}" type="sibTrans" cxnId="{04E03EE6-E3C1-46B8-94CF-E2C06ED7E9D1}">
      <dgm:prSet/>
      <dgm:spPr/>
      <dgm:t>
        <a:bodyPr/>
        <a:lstStyle/>
        <a:p>
          <a:endParaRPr lang="en-CA"/>
        </a:p>
      </dgm:t>
    </dgm:pt>
    <dgm:pt modelId="{501FACD1-50E9-49E2-AEB6-2974CFB38D58}">
      <dgm:prSet custT="1"/>
      <dgm:spPr/>
      <dgm:t>
        <a:bodyPr/>
        <a:lstStyle/>
        <a:p>
          <a:pPr algn="ctr">
            <a:lnSpc>
              <a:spcPct val="100000"/>
            </a:lnSpc>
          </a:pPr>
          <a:r>
            <a:rPr lang="en-CA" sz="1200"/>
            <a:t>Home-delivery for necessities increased</a:t>
          </a:r>
        </a:p>
      </dgm:t>
    </dgm:pt>
    <dgm:pt modelId="{C5137FD2-ECCD-45F6-9CA0-4C0020248CEE}" type="parTrans" cxnId="{98BDACD6-8817-4781-9FF6-9EE683CCFC86}">
      <dgm:prSet/>
      <dgm:spPr/>
      <dgm:t>
        <a:bodyPr/>
        <a:lstStyle/>
        <a:p>
          <a:endParaRPr lang="en-CA"/>
        </a:p>
      </dgm:t>
    </dgm:pt>
    <dgm:pt modelId="{2B16EBD4-6121-4E40-BF27-A8D8EFBCC602}" type="sibTrans" cxnId="{98BDACD6-8817-4781-9FF6-9EE683CCFC86}">
      <dgm:prSet/>
      <dgm:spPr/>
      <dgm:t>
        <a:bodyPr/>
        <a:lstStyle/>
        <a:p>
          <a:endParaRPr lang="en-CA"/>
        </a:p>
      </dgm:t>
    </dgm:pt>
    <dgm:pt modelId="{4B928469-95D9-488A-BF30-9F45C6D04852}" type="pres">
      <dgm:prSet presAssocID="{4BB078A6-F0C1-4E21-B24C-A3B645C08683}" presName="root" presStyleCnt="0">
        <dgm:presLayoutVars>
          <dgm:dir/>
          <dgm:resizeHandles val="exact"/>
        </dgm:presLayoutVars>
      </dgm:prSet>
      <dgm:spPr/>
    </dgm:pt>
    <dgm:pt modelId="{7FEDA05C-4843-452E-8960-27D7A02E513D}" type="pres">
      <dgm:prSet presAssocID="{772680BA-1562-446F-849C-96654880DC91}" presName="compNode" presStyleCnt="0"/>
      <dgm:spPr/>
    </dgm:pt>
    <dgm:pt modelId="{F9AEDDA7-D767-4CDA-B2ED-6BB7199261DB}" type="pres">
      <dgm:prSet presAssocID="{772680BA-1562-446F-849C-96654880DC91}" presName="iconRect" presStyleLbl="node1" presStyleIdx="0" presStyleCnt="3" custLinFactNeighborX="74738" custLinFactNeighborY="-252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dhesive Bandage with solid fill"/>
        </a:ext>
      </dgm:extLst>
    </dgm:pt>
    <dgm:pt modelId="{DDF5D0E6-F12F-496D-90A2-EF185060D3AF}" type="pres">
      <dgm:prSet presAssocID="{772680BA-1562-446F-849C-96654880DC91}" presName="iconSpace" presStyleCnt="0"/>
      <dgm:spPr/>
    </dgm:pt>
    <dgm:pt modelId="{812AD2BB-ED71-43D0-93FF-6C175622BDDA}" type="pres">
      <dgm:prSet presAssocID="{772680BA-1562-446F-849C-96654880DC91}" presName="parTx" presStyleLbl="revTx" presStyleIdx="0" presStyleCnt="6">
        <dgm:presLayoutVars>
          <dgm:chMax val="0"/>
          <dgm:chPref val="0"/>
        </dgm:presLayoutVars>
      </dgm:prSet>
      <dgm:spPr/>
    </dgm:pt>
    <dgm:pt modelId="{CD2FEFD8-4FE0-462F-BD50-688C8BD7CE6C}" type="pres">
      <dgm:prSet presAssocID="{772680BA-1562-446F-849C-96654880DC91}" presName="txSpace" presStyleCnt="0"/>
      <dgm:spPr/>
    </dgm:pt>
    <dgm:pt modelId="{13FD7E6C-F4EC-472B-AECA-A11BD47C119C}" type="pres">
      <dgm:prSet presAssocID="{772680BA-1562-446F-849C-96654880DC91}" presName="desTx" presStyleLbl="revTx" presStyleIdx="1" presStyleCnt="6">
        <dgm:presLayoutVars/>
      </dgm:prSet>
      <dgm:spPr/>
    </dgm:pt>
    <dgm:pt modelId="{1F01E5CE-4A5E-44FF-8097-943C27A15568}" type="pres">
      <dgm:prSet presAssocID="{EEAD3034-8109-4FC7-9B60-B46BE4ABE905}" presName="sibTrans" presStyleCnt="0"/>
      <dgm:spPr/>
    </dgm:pt>
    <dgm:pt modelId="{8DC4AB99-8E7B-4868-BD8B-0A9DE9AC9464}" type="pres">
      <dgm:prSet presAssocID="{1C7AC97E-5196-41F1-B7BF-9A811551F19B}" presName="compNode" presStyleCnt="0"/>
      <dgm:spPr/>
    </dgm:pt>
    <dgm:pt modelId="{2F55E464-EEAA-477B-BCAD-10D167C275C2}" type="pres">
      <dgm:prSet presAssocID="{1C7AC97E-5196-41F1-B7BF-9A811551F19B}" presName="iconRect" presStyleLbl="node1" presStyleIdx="1" presStyleCnt="3" custLinFactNeighborX="89146" custLinFactNeighborY="-25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dgm:spPr>
      <dgm:extLst>
        <a:ext uri="{E40237B7-FDA0-4F09-8148-C483321AD2D9}">
          <dgm14:cNvPr xmlns:dgm14="http://schemas.microsoft.com/office/drawing/2010/diagram" id="0" name="" descr="Lightbulb and gear with solid fill"/>
        </a:ext>
      </dgm:extLst>
    </dgm:pt>
    <dgm:pt modelId="{E4C2939D-4526-458C-A4E9-1B9213C20836}" type="pres">
      <dgm:prSet presAssocID="{1C7AC97E-5196-41F1-B7BF-9A811551F19B}" presName="iconSpace" presStyleCnt="0"/>
      <dgm:spPr/>
    </dgm:pt>
    <dgm:pt modelId="{54BD59DE-9717-488A-9080-7214896A8380}" type="pres">
      <dgm:prSet presAssocID="{1C7AC97E-5196-41F1-B7BF-9A811551F19B}" presName="parTx" presStyleLbl="revTx" presStyleIdx="2" presStyleCnt="6">
        <dgm:presLayoutVars>
          <dgm:chMax val="0"/>
          <dgm:chPref val="0"/>
        </dgm:presLayoutVars>
      </dgm:prSet>
      <dgm:spPr/>
    </dgm:pt>
    <dgm:pt modelId="{F12FF393-803B-4FB8-B710-BD820DC2FAD3}" type="pres">
      <dgm:prSet presAssocID="{1C7AC97E-5196-41F1-B7BF-9A811551F19B}" presName="txSpace" presStyleCnt="0"/>
      <dgm:spPr/>
    </dgm:pt>
    <dgm:pt modelId="{DA5F9362-AB20-43FC-8E04-D2CFB6964CE4}" type="pres">
      <dgm:prSet presAssocID="{1C7AC97E-5196-41F1-B7BF-9A811551F19B}" presName="desTx" presStyleLbl="revTx" presStyleIdx="3" presStyleCnt="6">
        <dgm:presLayoutVars/>
      </dgm:prSet>
      <dgm:spPr/>
    </dgm:pt>
    <dgm:pt modelId="{0D54F63D-D769-4693-95E6-1B100D43805D}" type="pres">
      <dgm:prSet presAssocID="{72773871-E4F0-43FF-BC9A-5C67B1DEDEE0}" presName="sibTrans" presStyleCnt="0"/>
      <dgm:spPr/>
    </dgm:pt>
    <dgm:pt modelId="{93B29FE7-5024-448B-B663-2528D1760301}" type="pres">
      <dgm:prSet presAssocID="{2B9BB552-37A6-485D-A099-A0A421EF0A75}" presName="compNode" presStyleCnt="0"/>
      <dgm:spPr/>
    </dgm:pt>
    <dgm:pt modelId="{192415B1-E603-4B98-B993-93A76BBAED38}" type="pres">
      <dgm:prSet presAssocID="{2B9BB552-37A6-485D-A099-A0A421EF0A75}" presName="iconRect" presStyleLbl="node1" presStyleIdx="2" presStyleCnt="3" custLinFactNeighborX="91347" custLinFactNeighborY="-2529"/>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000" b="-1000"/>
          </a:stretch>
        </a:blipFill>
      </dgm:spPr>
      <dgm:extLst>
        <a:ext uri="{E40237B7-FDA0-4F09-8148-C483321AD2D9}">
          <dgm14:cNvPr xmlns:dgm14="http://schemas.microsoft.com/office/drawing/2010/diagram" id="0" name="" descr="Covid-19 with solid fill"/>
        </a:ext>
      </dgm:extLst>
    </dgm:pt>
    <dgm:pt modelId="{FD652B2B-4CE1-4BCA-9CAB-3A658C4C2A01}" type="pres">
      <dgm:prSet presAssocID="{2B9BB552-37A6-485D-A099-A0A421EF0A75}" presName="iconSpace" presStyleCnt="0"/>
      <dgm:spPr/>
    </dgm:pt>
    <dgm:pt modelId="{3CAE59BC-1694-4DFA-B953-44C14899E58B}" type="pres">
      <dgm:prSet presAssocID="{2B9BB552-37A6-485D-A099-A0A421EF0A75}" presName="parTx" presStyleLbl="revTx" presStyleIdx="4" presStyleCnt="6">
        <dgm:presLayoutVars>
          <dgm:chMax val="0"/>
          <dgm:chPref val="0"/>
        </dgm:presLayoutVars>
      </dgm:prSet>
      <dgm:spPr/>
    </dgm:pt>
    <dgm:pt modelId="{211AB171-5A02-4489-8939-B7530D5F8916}" type="pres">
      <dgm:prSet presAssocID="{2B9BB552-37A6-485D-A099-A0A421EF0A75}" presName="txSpace" presStyleCnt="0"/>
      <dgm:spPr/>
    </dgm:pt>
    <dgm:pt modelId="{A9FA7336-4678-4E2E-81A0-201BAE4C0603}" type="pres">
      <dgm:prSet presAssocID="{2B9BB552-37A6-485D-A099-A0A421EF0A75}" presName="desTx" presStyleLbl="revTx" presStyleIdx="5" presStyleCnt="6">
        <dgm:presLayoutVars/>
      </dgm:prSet>
      <dgm:spPr/>
    </dgm:pt>
  </dgm:ptLst>
  <dgm:cxnLst>
    <dgm:cxn modelId="{9264A707-E89A-4A2B-9763-F1DD38BDBDBB}" type="presOf" srcId="{05BD8ABF-4B3C-4DBA-A122-1F702ED3A2D7}" destId="{13FD7E6C-F4EC-472B-AECA-A11BD47C119C}" srcOrd="0" destOrd="3" presId="urn:microsoft.com/office/officeart/2018/2/layout/IconLabelDescriptionList"/>
    <dgm:cxn modelId="{133D660D-43E0-498C-BD62-CE263C2F1FAB}" type="presOf" srcId="{772680BA-1562-446F-849C-96654880DC91}" destId="{812AD2BB-ED71-43D0-93FF-6C175622BDDA}" srcOrd="0" destOrd="0" presId="urn:microsoft.com/office/officeart/2018/2/layout/IconLabelDescriptionList"/>
    <dgm:cxn modelId="{B507B811-4CAC-4FD1-B3A8-5DE50EFD93DE}" srcId="{4BB078A6-F0C1-4E21-B24C-A3B645C08683}" destId="{2B9BB552-37A6-485D-A099-A0A421EF0A75}" srcOrd="2" destOrd="0" parTransId="{1B5C41D6-4746-45E0-ABB4-020368ADC117}" sibTransId="{50E5ED2F-D9F9-4478-B305-ACF15CD5FCE9}"/>
    <dgm:cxn modelId="{3302681C-4A1F-433D-B7CA-F9AE0B2252D4}" srcId="{1C7AC97E-5196-41F1-B7BF-9A811551F19B}" destId="{5C5BD39F-264C-4CCC-9D15-F48F58C45135}" srcOrd="1" destOrd="0" parTransId="{755EDC1C-B946-4B88-8487-E003C550A97D}" sibTransId="{C7CBF00F-606F-4416-A554-39C755751CE2}"/>
    <dgm:cxn modelId="{4602E822-681E-4EF7-9FBB-1AC872A2F0E1}" type="presOf" srcId="{C713C740-C906-4F19-B258-8BD3AE2B8D46}" destId="{13FD7E6C-F4EC-472B-AECA-A11BD47C119C}" srcOrd="0" destOrd="2" presId="urn:microsoft.com/office/officeart/2018/2/layout/IconLabelDescriptionList"/>
    <dgm:cxn modelId="{823D4223-EA83-46B4-AC01-2C2AA6D967DB}" type="presOf" srcId="{501FACD1-50E9-49E2-AEB6-2974CFB38D58}" destId="{A9FA7336-4678-4E2E-81A0-201BAE4C0603}" srcOrd="0" destOrd="2" presId="urn:microsoft.com/office/officeart/2018/2/layout/IconLabelDescriptionList"/>
    <dgm:cxn modelId="{9D678629-5FB7-483D-A12E-911CA4DC7D9B}" srcId="{772680BA-1562-446F-849C-96654880DC91}" destId="{61F02CB1-79B5-4F1D-BFF8-6537A873BAF5}" srcOrd="0" destOrd="0" parTransId="{88BDC026-46E2-4C1C-BF3B-10F20A55DBE2}" sibTransId="{447B9E9A-8ECE-4028-BAFE-5E83C613179B}"/>
    <dgm:cxn modelId="{F28B7835-A4F3-4A07-B12D-D86451F7AC77}" type="presOf" srcId="{52D601C5-EE73-427A-A7D4-4A3D1B13188B}" destId="{13FD7E6C-F4EC-472B-AECA-A11BD47C119C}" srcOrd="0" destOrd="1" presId="urn:microsoft.com/office/officeart/2018/2/layout/IconLabelDescriptionList"/>
    <dgm:cxn modelId="{52850152-B526-4ACA-A642-87368EACE347}" type="presOf" srcId="{5C5BD39F-264C-4CCC-9D15-F48F58C45135}" destId="{DA5F9362-AB20-43FC-8E04-D2CFB6964CE4}" srcOrd="0" destOrd="1" presId="urn:microsoft.com/office/officeart/2018/2/layout/IconLabelDescriptionList"/>
    <dgm:cxn modelId="{52E3B45A-F73A-4F3B-893B-2B13D3251916}" srcId="{772680BA-1562-446F-849C-96654880DC91}" destId="{C713C740-C906-4F19-B258-8BD3AE2B8D46}" srcOrd="2" destOrd="0" parTransId="{B277AF5F-45D2-47EB-B9CC-8C483ECDBF4F}" sibTransId="{4E0F219F-199C-4A02-BABB-0FCB326DE4CD}"/>
    <dgm:cxn modelId="{D1BA1B70-5F47-45FF-9D6C-8162F28EC561}" type="presOf" srcId="{AB2573D8-AA8E-4B08-991D-7B15D0E2A0C8}" destId="{A9FA7336-4678-4E2E-81A0-201BAE4C0603}" srcOrd="0" destOrd="0" presId="urn:microsoft.com/office/officeart/2018/2/layout/IconLabelDescriptionList"/>
    <dgm:cxn modelId="{CB305985-45A8-4A44-87FB-3206460349DA}" type="presOf" srcId="{2B9BB552-37A6-485D-A099-A0A421EF0A75}" destId="{3CAE59BC-1694-4DFA-B953-44C14899E58B}" srcOrd="0" destOrd="0" presId="urn:microsoft.com/office/officeart/2018/2/layout/IconLabelDescriptionList"/>
    <dgm:cxn modelId="{73D6F28B-696C-457B-93C9-5EC7FE57BDA9}" srcId="{4BB078A6-F0C1-4E21-B24C-A3B645C08683}" destId="{772680BA-1562-446F-849C-96654880DC91}" srcOrd="0" destOrd="0" parTransId="{EA64A9A3-0891-4E9C-850D-886B907E7939}" sibTransId="{EEAD3034-8109-4FC7-9B60-B46BE4ABE905}"/>
    <dgm:cxn modelId="{511878B5-CED7-4071-9D14-5FDCDD75F82F}" srcId="{2B9BB552-37A6-485D-A099-A0A421EF0A75}" destId="{AB2573D8-AA8E-4B08-991D-7B15D0E2A0C8}" srcOrd="0" destOrd="0" parTransId="{4A0DD577-2470-44CA-8B29-15BDDCD4C3C4}" sibTransId="{FCFCEDF7-4418-4AFC-8484-2048792435C9}"/>
    <dgm:cxn modelId="{838F5BCE-88E0-4A27-BC98-B4E086A3BB06}" type="presOf" srcId="{61F02CB1-79B5-4F1D-BFF8-6537A873BAF5}" destId="{13FD7E6C-F4EC-472B-AECA-A11BD47C119C}" srcOrd="0" destOrd="0" presId="urn:microsoft.com/office/officeart/2018/2/layout/IconLabelDescriptionList"/>
    <dgm:cxn modelId="{1392E0D1-F30C-46B8-AFA6-21207D118C4D}" type="presOf" srcId="{4BB078A6-F0C1-4E21-B24C-A3B645C08683}" destId="{4B928469-95D9-488A-BF30-9F45C6D04852}" srcOrd="0" destOrd="0" presId="urn:microsoft.com/office/officeart/2018/2/layout/IconLabelDescriptionList"/>
    <dgm:cxn modelId="{2F3B09D5-D7A2-4085-B7A3-E42EF5BB0AF6}" type="presOf" srcId="{1C7AC97E-5196-41F1-B7BF-9A811551F19B}" destId="{54BD59DE-9717-488A-9080-7214896A8380}" srcOrd="0" destOrd="0" presId="urn:microsoft.com/office/officeart/2018/2/layout/IconLabelDescriptionList"/>
    <dgm:cxn modelId="{4C9323D5-5A4C-42FB-A64E-37FEFCAC0701}" type="presOf" srcId="{9EBDA20E-B49D-4A4C-892A-6D449686CB92}" destId="{DA5F9362-AB20-43FC-8E04-D2CFB6964CE4}" srcOrd="0" destOrd="0" presId="urn:microsoft.com/office/officeart/2018/2/layout/IconLabelDescriptionList"/>
    <dgm:cxn modelId="{98BDACD6-8817-4781-9FF6-9EE683CCFC86}" srcId="{2B9BB552-37A6-485D-A099-A0A421EF0A75}" destId="{501FACD1-50E9-49E2-AEB6-2974CFB38D58}" srcOrd="2" destOrd="0" parTransId="{C5137FD2-ECCD-45F6-9CA0-4C0020248CEE}" sibTransId="{2B16EBD4-6121-4E40-BF27-A8D8EFBCC602}"/>
    <dgm:cxn modelId="{926911D9-2271-4F1A-8B92-6ACA649B78EE}" srcId="{1C7AC97E-5196-41F1-B7BF-9A811551F19B}" destId="{9EBDA20E-B49D-4A4C-892A-6D449686CB92}" srcOrd="0" destOrd="0" parTransId="{B73C88F4-CBF9-45CC-A272-5A0D7602710E}" sibTransId="{742052C0-82DF-4DF1-9F5B-A0A38C7EBC41}"/>
    <dgm:cxn modelId="{AEAC1DD9-5FAA-4631-A01B-19FDAB8E3E1B}" srcId="{772680BA-1562-446F-849C-96654880DC91}" destId="{52D601C5-EE73-427A-A7D4-4A3D1B13188B}" srcOrd="1" destOrd="0" parTransId="{EC4F788D-D232-4981-BF9F-DFC1A3DDBC80}" sibTransId="{7177A539-078C-4548-A028-281504697DC2}"/>
    <dgm:cxn modelId="{A27D00E0-1025-4773-8776-68FCD3D71CBE}" srcId="{4BB078A6-F0C1-4E21-B24C-A3B645C08683}" destId="{1C7AC97E-5196-41F1-B7BF-9A811551F19B}" srcOrd="1" destOrd="0" parTransId="{DC0AF6D6-B99A-434E-A7E1-BDA2E5CED09B}" sibTransId="{72773871-E4F0-43FF-BC9A-5C67B1DEDEE0}"/>
    <dgm:cxn modelId="{04E03EE6-E3C1-46B8-94CF-E2C06ED7E9D1}" srcId="{2B9BB552-37A6-485D-A099-A0A421EF0A75}" destId="{8F16CC72-C44D-4913-8A8E-799B6A146D8C}" srcOrd="1" destOrd="0" parTransId="{27045F30-A687-472E-8F41-614F4F19D655}" sibTransId="{5D9EA2D3-CD6C-41F1-87E5-79A61F805559}"/>
    <dgm:cxn modelId="{84FF21F8-873B-4E52-A8E6-F30E231AA91B}" srcId="{772680BA-1562-446F-849C-96654880DC91}" destId="{05BD8ABF-4B3C-4DBA-A122-1F702ED3A2D7}" srcOrd="3" destOrd="0" parTransId="{4BD243D0-4B86-4E11-B340-A2C20479E8B8}" sibTransId="{E6F25282-64AD-4FCA-87BD-704883D088A0}"/>
    <dgm:cxn modelId="{4D7989FE-D770-4471-8FD4-DE5E4A40545F}" type="presOf" srcId="{8F16CC72-C44D-4913-8A8E-799B6A146D8C}" destId="{A9FA7336-4678-4E2E-81A0-201BAE4C0603}" srcOrd="0" destOrd="1" presId="urn:microsoft.com/office/officeart/2018/2/layout/IconLabelDescriptionList"/>
    <dgm:cxn modelId="{AF23AD77-033D-4892-95CB-689FB0B54287}" type="presParOf" srcId="{4B928469-95D9-488A-BF30-9F45C6D04852}" destId="{7FEDA05C-4843-452E-8960-27D7A02E513D}" srcOrd="0" destOrd="0" presId="urn:microsoft.com/office/officeart/2018/2/layout/IconLabelDescriptionList"/>
    <dgm:cxn modelId="{964E9DA6-A8B2-4A81-9AB7-F0F76E8A8D4C}" type="presParOf" srcId="{7FEDA05C-4843-452E-8960-27D7A02E513D}" destId="{F9AEDDA7-D767-4CDA-B2ED-6BB7199261DB}" srcOrd="0" destOrd="0" presId="urn:microsoft.com/office/officeart/2018/2/layout/IconLabelDescriptionList"/>
    <dgm:cxn modelId="{19E7275C-FFA6-4DA6-8136-8CFE503221DA}" type="presParOf" srcId="{7FEDA05C-4843-452E-8960-27D7A02E513D}" destId="{DDF5D0E6-F12F-496D-90A2-EF185060D3AF}" srcOrd="1" destOrd="0" presId="urn:microsoft.com/office/officeart/2018/2/layout/IconLabelDescriptionList"/>
    <dgm:cxn modelId="{ABB0B77C-FB59-4353-B2A2-69D8A6F1ED8E}" type="presParOf" srcId="{7FEDA05C-4843-452E-8960-27D7A02E513D}" destId="{812AD2BB-ED71-43D0-93FF-6C175622BDDA}" srcOrd="2" destOrd="0" presId="urn:microsoft.com/office/officeart/2018/2/layout/IconLabelDescriptionList"/>
    <dgm:cxn modelId="{472BD03D-35B4-4B49-AD39-95CCFAEF0392}" type="presParOf" srcId="{7FEDA05C-4843-452E-8960-27D7A02E513D}" destId="{CD2FEFD8-4FE0-462F-BD50-688C8BD7CE6C}" srcOrd="3" destOrd="0" presId="urn:microsoft.com/office/officeart/2018/2/layout/IconLabelDescriptionList"/>
    <dgm:cxn modelId="{C0A92B63-F94F-4693-9EEC-21941E38991F}" type="presParOf" srcId="{7FEDA05C-4843-452E-8960-27D7A02E513D}" destId="{13FD7E6C-F4EC-472B-AECA-A11BD47C119C}" srcOrd="4" destOrd="0" presId="urn:microsoft.com/office/officeart/2018/2/layout/IconLabelDescriptionList"/>
    <dgm:cxn modelId="{2F4832BF-A4BD-407D-8B82-FEA69477F9CD}" type="presParOf" srcId="{4B928469-95D9-488A-BF30-9F45C6D04852}" destId="{1F01E5CE-4A5E-44FF-8097-943C27A15568}" srcOrd="1" destOrd="0" presId="urn:microsoft.com/office/officeart/2018/2/layout/IconLabelDescriptionList"/>
    <dgm:cxn modelId="{ACDA5469-DABD-42FE-8CA1-1D7A4317D24D}" type="presParOf" srcId="{4B928469-95D9-488A-BF30-9F45C6D04852}" destId="{8DC4AB99-8E7B-4868-BD8B-0A9DE9AC9464}" srcOrd="2" destOrd="0" presId="urn:microsoft.com/office/officeart/2018/2/layout/IconLabelDescriptionList"/>
    <dgm:cxn modelId="{3D0838BE-8684-4FC8-8AAE-708F02AAF1F9}" type="presParOf" srcId="{8DC4AB99-8E7B-4868-BD8B-0A9DE9AC9464}" destId="{2F55E464-EEAA-477B-BCAD-10D167C275C2}" srcOrd="0" destOrd="0" presId="urn:microsoft.com/office/officeart/2018/2/layout/IconLabelDescriptionList"/>
    <dgm:cxn modelId="{AC988715-0FB9-4E0F-BF23-E33454ED4B81}" type="presParOf" srcId="{8DC4AB99-8E7B-4868-BD8B-0A9DE9AC9464}" destId="{E4C2939D-4526-458C-A4E9-1B9213C20836}" srcOrd="1" destOrd="0" presId="urn:microsoft.com/office/officeart/2018/2/layout/IconLabelDescriptionList"/>
    <dgm:cxn modelId="{8D0E886F-A087-4E5E-AAD6-E6CC107E1203}" type="presParOf" srcId="{8DC4AB99-8E7B-4868-BD8B-0A9DE9AC9464}" destId="{54BD59DE-9717-488A-9080-7214896A8380}" srcOrd="2" destOrd="0" presId="urn:microsoft.com/office/officeart/2018/2/layout/IconLabelDescriptionList"/>
    <dgm:cxn modelId="{8C7F7DE9-E74A-419C-82C9-E1631E22F073}" type="presParOf" srcId="{8DC4AB99-8E7B-4868-BD8B-0A9DE9AC9464}" destId="{F12FF393-803B-4FB8-B710-BD820DC2FAD3}" srcOrd="3" destOrd="0" presId="urn:microsoft.com/office/officeart/2018/2/layout/IconLabelDescriptionList"/>
    <dgm:cxn modelId="{47924C62-B425-4C7E-9B2F-558A44DA8CCB}" type="presParOf" srcId="{8DC4AB99-8E7B-4868-BD8B-0A9DE9AC9464}" destId="{DA5F9362-AB20-43FC-8E04-D2CFB6964CE4}" srcOrd="4" destOrd="0" presId="urn:microsoft.com/office/officeart/2018/2/layout/IconLabelDescriptionList"/>
    <dgm:cxn modelId="{FB42C95D-EC20-49A7-A228-00D8A6678480}" type="presParOf" srcId="{4B928469-95D9-488A-BF30-9F45C6D04852}" destId="{0D54F63D-D769-4693-95E6-1B100D43805D}" srcOrd="3" destOrd="0" presId="urn:microsoft.com/office/officeart/2018/2/layout/IconLabelDescriptionList"/>
    <dgm:cxn modelId="{F6AE380F-A30F-470C-8609-5D739C5A75D0}" type="presParOf" srcId="{4B928469-95D9-488A-BF30-9F45C6D04852}" destId="{93B29FE7-5024-448B-B663-2528D1760301}" srcOrd="4" destOrd="0" presId="urn:microsoft.com/office/officeart/2018/2/layout/IconLabelDescriptionList"/>
    <dgm:cxn modelId="{23F69B05-839A-4C6D-AAA8-C8F0F32A177F}" type="presParOf" srcId="{93B29FE7-5024-448B-B663-2528D1760301}" destId="{192415B1-E603-4B98-B993-93A76BBAED38}" srcOrd="0" destOrd="0" presId="urn:microsoft.com/office/officeart/2018/2/layout/IconLabelDescriptionList"/>
    <dgm:cxn modelId="{AE4765B8-5604-40BA-B675-48D1002F6763}" type="presParOf" srcId="{93B29FE7-5024-448B-B663-2528D1760301}" destId="{FD652B2B-4CE1-4BCA-9CAB-3A658C4C2A01}" srcOrd="1" destOrd="0" presId="urn:microsoft.com/office/officeart/2018/2/layout/IconLabelDescriptionList"/>
    <dgm:cxn modelId="{A545CB0A-AEC7-49C5-9F3C-AB818E27DA4D}" type="presParOf" srcId="{93B29FE7-5024-448B-B663-2528D1760301}" destId="{3CAE59BC-1694-4DFA-B953-44C14899E58B}" srcOrd="2" destOrd="0" presId="urn:microsoft.com/office/officeart/2018/2/layout/IconLabelDescriptionList"/>
    <dgm:cxn modelId="{BD5E729F-F95B-429F-B2EC-13C04FCB6A78}" type="presParOf" srcId="{93B29FE7-5024-448B-B663-2528D1760301}" destId="{211AB171-5A02-4489-8939-B7530D5F8916}" srcOrd="3" destOrd="0" presId="urn:microsoft.com/office/officeart/2018/2/layout/IconLabelDescriptionList"/>
    <dgm:cxn modelId="{7C46703D-6E72-4238-8284-C522769CBB4F}" type="presParOf" srcId="{93B29FE7-5024-448B-B663-2528D1760301}" destId="{A9FA7336-4678-4E2E-81A0-201BAE4C060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AEADA-DBF8-45E5-BC35-61F006A74E36}">
      <dsp:nvSpPr>
        <dsp:cNvPr id="0" name=""/>
        <dsp:cNvSpPr/>
      </dsp:nvSpPr>
      <dsp:spPr>
        <a:xfrm>
          <a:off x="0" y="0"/>
          <a:ext cx="5713965"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84897-9A65-46CD-A2FB-3834A26946F2}">
      <dsp:nvSpPr>
        <dsp:cNvPr id="0" name=""/>
        <dsp:cNvSpPr/>
      </dsp:nvSpPr>
      <dsp:spPr>
        <a:xfrm>
          <a:off x="207130" y="157278"/>
          <a:ext cx="376600" cy="3766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E52369-755D-4AE1-9502-C27AA35C103C}">
      <dsp:nvSpPr>
        <dsp:cNvPr id="0" name=""/>
        <dsp:cNvSpPr/>
      </dsp:nvSpPr>
      <dsp:spPr>
        <a:xfrm>
          <a:off x="790861" y="3214"/>
          <a:ext cx="4923103"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CA" sz="1600" kern="1200"/>
            <a:t>Project Overview</a:t>
          </a:r>
        </a:p>
      </dsp:txBody>
      <dsp:txXfrm>
        <a:off x="790861" y="3214"/>
        <a:ext cx="4923103" cy="684728"/>
      </dsp:txXfrm>
    </dsp:sp>
    <dsp:sp modelId="{215E7A5C-BDD3-4E97-BA53-BB71D63A4266}">
      <dsp:nvSpPr>
        <dsp:cNvPr id="0" name=""/>
        <dsp:cNvSpPr/>
      </dsp:nvSpPr>
      <dsp:spPr>
        <a:xfrm>
          <a:off x="0" y="859125"/>
          <a:ext cx="5713965"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79174-C52B-45C2-B788-2987872296DF}">
      <dsp:nvSpPr>
        <dsp:cNvPr id="0" name=""/>
        <dsp:cNvSpPr/>
      </dsp:nvSpPr>
      <dsp:spPr>
        <a:xfrm>
          <a:off x="207130" y="1013189"/>
          <a:ext cx="376600" cy="3766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E97AD3-A6BF-428D-A0F6-4C0DF1ECFA38}">
      <dsp:nvSpPr>
        <dsp:cNvPr id="0" name=""/>
        <dsp:cNvSpPr/>
      </dsp:nvSpPr>
      <dsp:spPr>
        <a:xfrm>
          <a:off x="790861" y="859125"/>
          <a:ext cx="4923103"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CA" sz="1600" kern="1200"/>
            <a:t>Background Research</a:t>
          </a:r>
          <a:endParaRPr lang="en-US" sz="1600" kern="1200"/>
        </a:p>
      </dsp:txBody>
      <dsp:txXfrm>
        <a:off x="790861" y="859125"/>
        <a:ext cx="4923103" cy="684728"/>
      </dsp:txXfrm>
    </dsp:sp>
    <dsp:sp modelId="{A8791C6D-A574-4ABF-80A3-3C0FF8D8E838}">
      <dsp:nvSpPr>
        <dsp:cNvPr id="0" name=""/>
        <dsp:cNvSpPr/>
      </dsp:nvSpPr>
      <dsp:spPr>
        <a:xfrm>
          <a:off x="0" y="1715035"/>
          <a:ext cx="5713965"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116CD-B19E-42DA-9230-22F2DEE8328E}">
      <dsp:nvSpPr>
        <dsp:cNvPr id="0" name=""/>
        <dsp:cNvSpPr/>
      </dsp:nvSpPr>
      <dsp:spPr>
        <a:xfrm>
          <a:off x="207130" y="1869099"/>
          <a:ext cx="376600" cy="3766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8DB8D9-1277-4ABA-9585-5E1D161E795F}">
      <dsp:nvSpPr>
        <dsp:cNvPr id="0" name=""/>
        <dsp:cNvSpPr/>
      </dsp:nvSpPr>
      <dsp:spPr>
        <a:xfrm>
          <a:off x="790861" y="1715035"/>
          <a:ext cx="4923103"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CA" sz="1600" kern="1200"/>
            <a:t> Stakeholder Interview Insights</a:t>
          </a:r>
          <a:endParaRPr lang="en-US" sz="1600" kern="1200"/>
        </a:p>
      </dsp:txBody>
      <dsp:txXfrm>
        <a:off x="790861" y="1715035"/>
        <a:ext cx="4923103" cy="684728"/>
      </dsp:txXfrm>
    </dsp:sp>
    <dsp:sp modelId="{735AE9C2-CC61-4877-B6E1-2E79DB6AC09F}">
      <dsp:nvSpPr>
        <dsp:cNvPr id="0" name=""/>
        <dsp:cNvSpPr/>
      </dsp:nvSpPr>
      <dsp:spPr>
        <a:xfrm>
          <a:off x="0" y="2570946"/>
          <a:ext cx="5713965"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147B4-E7FE-43DE-BE19-F4F542B9AE1C}">
      <dsp:nvSpPr>
        <dsp:cNvPr id="0" name=""/>
        <dsp:cNvSpPr/>
      </dsp:nvSpPr>
      <dsp:spPr>
        <a:xfrm>
          <a:off x="235706" y="2694072"/>
          <a:ext cx="376600" cy="3766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852066-503B-4E23-96EC-9525829353F5}">
      <dsp:nvSpPr>
        <dsp:cNvPr id="0" name=""/>
        <dsp:cNvSpPr/>
      </dsp:nvSpPr>
      <dsp:spPr>
        <a:xfrm>
          <a:off x="790861" y="2570946"/>
          <a:ext cx="4923103"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US" sz="1600" kern="1200" dirty="0"/>
            <a:t>Survey Findings: Who’s included in Toronto’s Gig Economy?</a:t>
          </a:r>
        </a:p>
      </dsp:txBody>
      <dsp:txXfrm>
        <a:off x="790861" y="2570946"/>
        <a:ext cx="4923103" cy="684728"/>
      </dsp:txXfrm>
    </dsp:sp>
    <dsp:sp modelId="{26A7378A-3A91-476B-87A5-363D6FEB2EE8}">
      <dsp:nvSpPr>
        <dsp:cNvPr id="0" name=""/>
        <dsp:cNvSpPr/>
      </dsp:nvSpPr>
      <dsp:spPr>
        <a:xfrm>
          <a:off x="0" y="3420584"/>
          <a:ext cx="5713965"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1201C-F28F-4E08-BE6A-65938F490D9C}">
      <dsp:nvSpPr>
        <dsp:cNvPr id="0" name=""/>
        <dsp:cNvSpPr/>
      </dsp:nvSpPr>
      <dsp:spPr>
        <a:xfrm>
          <a:off x="207130" y="3580920"/>
          <a:ext cx="376600" cy="3766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D8511B-93C7-4DF3-AB97-53E5C0273EAD}">
      <dsp:nvSpPr>
        <dsp:cNvPr id="0" name=""/>
        <dsp:cNvSpPr/>
      </dsp:nvSpPr>
      <dsp:spPr>
        <a:xfrm>
          <a:off x="790861" y="3426856"/>
          <a:ext cx="4923103"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CA" sz="1600" kern="1200" dirty="0"/>
            <a:t>Strategic Directions and Recommendations</a:t>
          </a:r>
        </a:p>
      </dsp:txBody>
      <dsp:txXfrm>
        <a:off x="790861" y="3426856"/>
        <a:ext cx="4923103" cy="684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E7A5C-BDD3-4E97-BA53-BB71D63A4266}">
      <dsp:nvSpPr>
        <dsp:cNvPr id="0" name=""/>
        <dsp:cNvSpPr/>
      </dsp:nvSpPr>
      <dsp:spPr>
        <a:xfrm>
          <a:off x="0" y="3214"/>
          <a:ext cx="11408727"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79174-C52B-45C2-B788-2987872296DF}">
      <dsp:nvSpPr>
        <dsp:cNvPr id="0" name=""/>
        <dsp:cNvSpPr/>
      </dsp:nvSpPr>
      <dsp:spPr>
        <a:xfrm>
          <a:off x="207130" y="157278"/>
          <a:ext cx="376600" cy="3766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E97AD3-A6BF-428D-A0F6-4C0DF1ECFA38}">
      <dsp:nvSpPr>
        <dsp:cNvPr id="0" name=""/>
        <dsp:cNvSpPr/>
      </dsp:nvSpPr>
      <dsp:spPr>
        <a:xfrm>
          <a:off x="790861" y="3214"/>
          <a:ext cx="10617865"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US" sz="1600" kern="1200"/>
            <a:t>Gather information on the size and structure of the gig economy in Toronto</a:t>
          </a:r>
          <a:endParaRPr lang="en-CA" sz="1600" kern="1200"/>
        </a:p>
      </dsp:txBody>
      <dsp:txXfrm>
        <a:off x="790861" y="3214"/>
        <a:ext cx="10617865" cy="684728"/>
      </dsp:txXfrm>
    </dsp:sp>
    <dsp:sp modelId="{B77FCED9-AA4F-440B-BECC-5687CDC6844D}">
      <dsp:nvSpPr>
        <dsp:cNvPr id="0" name=""/>
        <dsp:cNvSpPr/>
      </dsp:nvSpPr>
      <dsp:spPr>
        <a:xfrm>
          <a:off x="0" y="859125"/>
          <a:ext cx="11408727"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CFC5F-81A9-469D-96E3-6F922424059A}">
      <dsp:nvSpPr>
        <dsp:cNvPr id="0" name=""/>
        <dsp:cNvSpPr/>
      </dsp:nvSpPr>
      <dsp:spPr>
        <a:xfrm>
          <a:off x="207130" y="1013189"/>
          <a:ext cx="376600" cy="3766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2162C-57DB-4644-9DCE-809826982890}">
      <dsp:nvSpPr>
        <dsp:cNvPr id="0" name=""/>
        <dsp:cNvSpPr/>
      </dsp:nvSpPr>
      <dsp:spPr>
        <a:xfrm>
          <a:off x="790861" y="859125"/>
          <a:ext cx="10617865"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US" sz="1600" kern="1200"/>
            <a:t>Lay a foundation of what the gig economy looks like in Toronto</a:t>
          </a:r>
          <a:endParaRPr lang="en-CA" sz="1600" kern="1200"/>
        </a:p>
      </dsp:txBody>
      <dsp:txXfrm>
        <a:off x="790861" y="859125"/>
        <a:ext cx="10617865" cy="684728"/>
      </dsp:txXfrm>
    </dsp:sp>
    <dsp:sp modelId="{BD73F83E-13FE-4071-95E2-7C7A3059561A}">
      <dsp:nvSpPr>
        <dsp:cNvPr id="0" name=""/>
        <dsp:cNvSpPr/>
      </dsp:nvSpPr>
      <dsp:spPr>
        <a:xfrm>
          <a:off x="0" y="1715035"/>
          <a:ext cx="11408727"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993C5-4D3B-4645-B158-2B3CE2D4EAD7}">
      <dsp:nvSpPr>
        <dsp:cNvPr id="0" name=""/>
        <dsp:cNvSpPr/>
      </dsp:nvSpPr>
      <dsp:spPr>
        <a:xfrm>
          <a:off x="207130" y="1869099"/>
          <a:ext cx="376600" cy="3766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13FCD0-27B7-47E1-B774-AF8C13A4E20C}">
      <dsp:nvSpPr>
        <dsp:cNvPr id="0" name=""/>
        <dsp:cNvSpPr/>
      </dsp:nvSpPr>
      <dsp:spPr>
        <a:xfrm>
          <a:off x="790861" y="1715035"/>
          <a:ext cx="10617865"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US" sz="1600" kern="1200"/>
            <a:t>Identify if and which groups (women, racialized Canadians, youth, newcomers, immigrants, seniors, Indigenous Peoples, and low-income earners) are disproportionately impacted</a:t>
          </a:r>
          <a:endParaRPr lang="en-CA" sz="1600" kern="1200"/>
        </a:p>
      </dsp:txBody>
      <dsp:txXfrm>
        <a:off x="790861" y="1715035"/>
        <a:ext cx="10617865" cy="684728"/>
      </dsp:txXfrm>
    </dsp:sp>
    <dsp:sp modelId="{BB1E7033-8CD4-4BC7-B433-C7F11423B9D4}">
      <dsp:nvSpPr>
        <dsp:cNvPr id="0" name=""/>
        <dsp:cNvSpPr/>
      </dsp:nvSpPr>
      <dsp:spPr>
        <a:xfrm>
          <a:off x="0" y="2570946"/>
          <a:ext cx="11408727"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817AE-11C5-4E8B-B9C1-B6D3BAE254E1}">
      <dsp:nvSpPr>
        <dsp:cNvPr id="0" name=""/>
        <dsp:cNvSpPr/>
      </dsp:nvSpPr>
      <dsp:spPr>
        <a:xfrm>
          <a:off x="207130" y="2725010"/>
          <a:ext cx="376600" cy="3766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62B5C4-3376-4648-8C15-04BD04CC2C8F}">
      <dsp:nvSpPr>
        <dsp:cNvPr id="0" name=""/>
        <dsp:cNvSpPr/>
      </dsp:nvSpPr>
      <dsp:spPr>
        <a:xfrm>
          <a:off x="790861" y="2570946"/>
          <a:ext cx="10617865"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CA" sz="1600" kern="1200"/>
            <a:t>Understand the </a:t>
          </a:r>
          <a:r>
            <a:rPr lang="en-US" sz="1600" kern="1200"/>
            <a:t>long-term effects of gig work in an unregulated environment</a:t>
          </a:r>
          <a:endParaRPr lang="en-CA" sz="1600" kern="1200"/>
        </a:p>
      </dsp:txBody>
      <dsp:txXfrm>
        <a:off x="790861" y="2570946"/>
        <a:ext cx="10617865" cy="684728"/>
      </dsp:txXfrm>
    </dsp:sp>
    <dsp:sp modelId="{66F4C621-02AF-466F-9F59-9881CA75686D}">
      <dsp:nvSpPr>
        <dsp:cNvPr id="0" name=""/>
        <dsp:cNvSpPr/>
      </dsp:nvSpPr>
      <dsp:spPr>
        <a:xfrm>
          <a:off x="0" y="3426856"/>
          <a:ext cx="11408727" cy="6847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71629-DAA4-4F9E-8652-A8BA5E1DFA22}">
      <dsp:nvSpPr>
        <dsp:cNvPr id="0" name=""/>
        <dsp:cNvSpPr/>
      </dsp:nvSpPr>
      <dsp:spPr>
        <a:xfrm>
          <a:off x="207130" y="3580920"/>
          <a:ext cx="376600" cy="3766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48C09-FF8C-4920-A099-2279B53E776B}">
      <dsp:nvSpPr>
        <dsp:cNvPr id="0" name=""/>
        <dsp:cNvSpPr/>
      </dsp:nvSpPr>
      <dsp:spPr>
        <a:xfrm>
          <a:off x="790861" y="3426856"/>
          <a:ext cx="10617865" cy="68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467" tIns="72467" rIns="72467" bIns="72467" numCol="1" spcCol="1270" anchor="ctr" anchorCtr="0">
          <a:noAutofit/>
        </a:bodyPr>
        <a:lstStyle/>
        <a:p>
          <a:pPr marL="0" lvl="0" indent="0" algn="l" defTabSz="711200">
            <a:lnSpc>
              <a:spcPct val="100000"/>
            </a:lnSpc>
            <a:spcBef>
              <a:spcPct val="0"/>
            </a:spcBef>
            <a:spcAft>
              <a:spcPct val="35000"/>
            </a:spcAft>
            <a:buNone/>
          </a:pPr>
          <a:r>
            <a:rPr lang="en-US" sz="1600" kern="1200"/>
            <a:t>Inform future directions on measuring the gig economy in Canada</a:t>
          </a:r>
          <a:endParaRPr lang="en-CA" sz="1600" kern="1200"/>
        </a:p>
      </dsp:txBody>
      <dsp:txXfrm>
        <a:off x="790861" y="3426856"/>
        <a:ext cx="10617865" cy="684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69EE6-5940-421B-B614-95493ECF3BAE}">
      <dsp:nvSpPr>
        <dsp:cNvPr id="0" name=""/>
        <dsp:cNvSpPr/>
      </dsp:nvSpPr>
      <dsp:spPr>
        <a:xfrm>
          <a:off x="847605" y="0"/>
          <a:ext cx="960620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20887-8E29-4C7A-8A2F-EF32E09B8D11}">
      <dsp:nvSpPr>
        <dsp:cNvPr id="0" name=""/>
        <dsp:cNvSpPr/>
      </dsp:nvSpPr>
      <dsp:spPr>
        <a:xfrm>
          <a:off x="333855" y="1234440"/>
          <a:ext cx="3390423" cy="164592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Phase 1 </a:t>
          </a:r>
        </a:p>
        <a:p>
          <a:pPr marL="0" lvl="0" indent="0" algn="ctr" defTabSz="844550">
            <a:lnSpc>
              <a:spcPct val="90000"/>
            </a:lnSpc>
            <a:spcBef>
              <a:spcPct val="0"/>
            </a:spcBef>
            <a:spcAft>
              <a:spcPct val="35000"/>
            </a:spcAft>
            <a:buNone/>
          </a:pPr>
          <a:r>
            <a:rPr lang="en-CA" sz="1900" kern="1200"/>
            <a:t>Project Initiation</a:t>
          </a:r>
        </a:p>
        <a:p>
          <a:pPr marL="0" lvl="0" indent="0" algn="ctr" defTabSz="844550">
            <a:lnSpc>
              <a:spcPct val="90000"/>
            </a:lnSpc>
            <a:spcBef>
              <a:spcPct val="0"/>
            </a:spcBef>
            <a:spcAft>
              <a:spcPct val="35000"/>
            </a:spcAft>
            <a:buNone/>
          </a:pPr>
          <a:r>
            <a:rPr lang="en-CA" sz="1900" kern="1200"/>
            <a:t>(August - October 2021)</a:t>
          </a:r>
        </a:p>
      </dsp:txBody>
      <dsp:txXfrm>
        <a:off x="414202" y="1314787"/>
        <a:ext cx="3229729" cy="1485226"/>
      </dsp:txXfrm>
    </dsp:sp>
    <dsp:sp modelId="{369ECFE0-6CE1-4317-B85D-8C633D066FCD}">
      <dsp:nvSpPr>
        <dsp:cNvPr id="0" name=""/>
        <dsp:cNvSpPr/>
      </dsp:nvSpPr>
      <dsp:spPr>
        <a:xfrm>
          <a:off x="3955494" y="1234440"/>
          <a:ext cx="3390423" cy="1645920"/>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Phase 2 </a:t>
          </a:r>
        </a:p>
        <a:p>
          <a:pPr marL="0" lvl="0" indent="0" algn="ctr" defTabSz="844550">
            <a:lnSpc>
              <a:spcPct val="90000"/>
            </a:lnSpc>
            <a:spcBef>
              <a:spcPct val="0"/>
            </a:spcBef>
            <a:spcAft>
              <a:spcPct val="35000"/>
            </a:spcAft>
            <a:buNone/>
          </a:pPr>
          <a:r>
            <a:rPr lang="en-CA" sz="1900" kern="1200" dirty="0"/>
            <a:t>Engagement Readiness and Implementation</a:t>
          </a:r>
          <a:endParaRPr lang="en-US" sz="1900" kern="1200" dirty="0"/>
        </a:p>
        <a:p>
          <a:pPr marL="0" lvl="0" indent="0" algn="ctr" defTabSz="844550">
            <a:lnSpc>
              <a:spcPct val="90000"/>
            </a:lnSpc>
            <a:spcBef>
              <a:spcPct val="0"/>
            </a:spcBef>
            <a:spcAft>
              <a:spcPct val="35000"/>
            </a:spcAft>
            <a:buNone/>
          </a:pPr>
          <a:r>
            <a:rPr lang="en-US" sz="1900" kern="1200" dirty="0"/>
            <a:t>(October 2021– January </a:t>
          </a:r>
          <a:r>
            <a:rPr lang="en-CA" sz="1900" kern="1200" dirty="0"/>
            <a:t>2022</a:t>
          </a:r>
          <a:r>
            <a:rPr lang="en-US" sz="1900" kern="1200" dirty="0"/>
            <a:t>)</a:t>
          </a:r>
          <a:endParaRPr lang="en-CA" sz="1900" kern="1200" dirty="0"/>
        </a:p>
      </dsp:txBody>
      <dsp:txXfrm>
        <a:off x="4035841" y="1314787"/>
        <a:ext cx="3229729" cy="1485226"/>
      </dsp:txXfrm>
    </dsp:sp>
    <dsp:sp modelId="{D540E501-0A07-4A8F-B6CF-3E3984DD9F5E}">
      <dsp:nvSpPr>
        <dsp:cNvPr id="0" name=""/>
        <dsp:cNvSpPr/>
      </dsp:nvSpPr>
      <dsp:spPr>
        <a:xfrm>
          <a:off x="7577133" y="1234440"/>
          <a:ext cx="3390423" cy="1645920"/>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Phase 3 </a:t>
          </a:r>
        </a:p>
        <a:p>
          <a:pPr marL="0" lvl="0" indent="0" algn="ctr" defTabSz="844550">
            <a:lnSpc>
              <a:spcPct val="90000"/>
            </a:lnSpc>
            <a:spcBef>
              <a:spcPct val="0"/>
            </a:spcBef>
            <a:spcAft>
              <a:spcPct val="35000"/>
            </a:spcAft>
            <a:buNone/>
          </a:pPr>
          <a:r>
            <a:rPr lang="en-CA" sz="1900" kern="1200"/>
            <a:t>Reporting &amp; Recommendations</a:t>
          </a:r>
          <a:endParaRPr lang="en-US" sz="1900" kern="1200"/>
        </a:p>
        <a:p>
          <a:pPr marL="0" lvl="0" indent="0" algn="ctr" defTabSz="844550">
            <a:lnSpc>
              <a:spcPct val="90000"/>
            </a:lnSpc>
            <a:spcBef>
              <a:spcPct val="0"/>
            </a:spcBef>
            <a:spcAft>
              <a:spcPct val="35000"/>
            </a:spcAft>
            <a:buNone/>
          </a:pPr>
          <a:r>
            <a:rPr lang="en-US" sz="1900" kern="1200"/>
            <a:t>(March 2022)</a:t>
          </a:r>
          <a:endParaRPr lang="en-CA" sz="1900" kern="1200"/>
        </a:p>
      </dsp:txBody>
      <dsp:txXfrm>
        <a:off x="7657480" y="1314787"/>
        <a:ext cx="3229729" cy="1485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A0E62-EFB6-423C-8979-B1F0AFBC40A9}">
      <dsp:nvSpPr>
        <dsp:cNvPr id="0" name=""/>
        <dsp:cNvSpPr/>
      </dsp:nvSpPr>
      <dsp:spPr>
        <a:xfrm>
          <a:off x="2065549" y="2306215"/>
          <a:ext cx="1431500" cy="14315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The Project included…</a:t>
          </a:r>
          <a:endParaRPr lang="en-CA" sz="1400" kern="1200"/>
        </a:p>
      </dsp:txBody>
      <dsp:txXfrm>
        <a:off x="2275187" y="2515853"/>
        <a:ext cx="1012224" cy="1012224"/>
      </dsp:txXfrm>
    </dsp:sp>
    <dsp:sp modelId="{19DE6190-0667-4E81-806B-74D89CD18898}">
      <dsp:nvSpPr>
        <dsp:cNvPr id="0" name=""/>
        <dsp:cNvSpPr/>
      </dsp:nvSpPr>
      <dsp:spPr>
        <a:xfrm rot="10800000">
          <a:off x="680388" y="2817976"/>
          <a:ext cx="1308977" cy="4079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AA607-401D-4B60-B85D-CA96F9F0701A}">
      <dsp:nvSpPr>
        <dsp:cNvPr id="0" name=""/>
        <dsp:cNvSpPr/>
      </dsp:nvSpPr>
      <dsp:spPr>
        <a:xfrm>
          <a:off x="425" y="2477995"/>
          <a:ext cx="1359925" cy="108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CA" sz="1400" kern="1200"/>
            <a:t>Gig workers Survey</a:t>
          </a:r>
        </a:p>
      </dsp:txBody>
      <dsp:txXfrm>
        <a:off x="32290" y="2509860"/>
        <a:ext cx="1296195" cy="1024210"/>
      </dsp:txXfrm>
    </dsp:sp>
    <dsp:sp modelId="{26ED3CCA-D8A1-4D95-92B4-D9617FFEA213}">
      <dsp:nvSpPr>
        <dsp:cNvPr id="0" name=""/>
        <dsp:cNvSpPr/>
      </dsp:nvSpPr>
      <dsp:spPr>
        <a:xfrm rot="13500000">
          <a:off x="1104035" y="1795201"/>
          <a:ext cx="1308977" cy="4079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DAEFCE-B352-4768-B4B9-B9DB0CF9A65B}">
      <dsp:nvSpPr>
        <dsp:cNvPr id="0" name=""/>
        <dsp:cNvSpPr/>
      </dsp:nvSpPr>
      <dsp:spPr>
        <a:xfrm>
          <a:off x="615768" y="992426"/>
          <a:ext cx="1359925" cy="108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t>Interviews with Gig Economy workers</a:t>
          </a:r>
          <a:endParaRPr lang="en-CA" sz="1400" kern="1200"/>
        </a:p>
      </dsp:txBody>
      <dsp:txXfrm>
        <a:off x="647633" y="1024291"/>
        <a:ext cx="1296195" cy="1024210"/>
      </dsp:txXfrm>
    </dsp:sp>
    <dsp:sp modelId="{5454E3FA-F26C-4D7F-BEE3-C21B8444B4B3}">
      <dsp:nvSpPr>
        <dsp:cNvPr id="0" name=""/>
        <dsp:cNvSpPr/>
      </dsp:nvSpPr>
      <dsp:spPr>
        <a:xfrm rot="16200000">
          <a:off x="2126811" y="1371554"/>
          <a:ext cx="1308977" cy="4079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055FAE-9E32-47B6-9199-19AEAC8D533D}">
      <dsp:nvSpPr>
        <dsp:cNvPr id="0" name=""/>
        <dsp:cNvSpPr/>
      </dsp:nvSpPr>
      <dsp:spPr>
        <a:xfrm>
          <a:off x="2101337" y="377084"/>
          <a:ext cx="1359925" cy="108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t>Interviews with </a:t>
          </a:r>
          <a:r>
            <a:rPr lang="en-CA" sz="1400" kern="1200"/>
            <a:t>Gig Employers and Organizations</a:t>
          </a:r>
        </a:p>
      </dsp:txBody>
      <dsp:txXfrm>
        <a:off x="2133202" y="408949"/>
        <a:ext cx="1296195" cy="1024210"/>
      </dsp:txXfrm>
    </dsp:sp>
    <dsp:sp modelId="{27A68409-EB96-4D34-BD84-DF3579C6B223}">
      <dsp:nvSpPr>
        <dsp:cNvPr id="0" name=""/>
        <dsp:cNvSpPr/>
      </dsp:nvSpPr>
      <dsp:spPr>
        <a:xfrm rot="18900000">
          <a:off x="3149586" y="1795201"/>
          <a:ext cx="1308977" cy="4079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8D08DC-10BB-4821-AF90-8C3AD0D9AE28}">
      <dsp:nvSpPr>
        <dsp:cNvPr id="0" name=""/>
        <dsp:cNvSpPr/>
      </dsp:nvSpPr>
      <dsp:spPr>
        <a:xfrm>
          <a:off x="3586906" y="992426"/>
          <a:ext cx="1359925" cy="108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t>Interviews with </a:t>
          </a:r>
          <a:r>
            <a:rPr lang="en-CA" sz="1400" kern="1200"/>
            <a:t>Knowledge Holders &amp; Gig Experts  </a:t>
          </a:r>
        </a:p>
      </dsp:txBody>
      <dsp:txXfrm>
        <a:off x="3618771" y="1024291"/>
        <a:ext cx="1296195" cy="1024210"/>
      </dsp:txXfrm>
    </dsp:sp>
    <dsp:sp modelId="{B68CD2CE-5635-4D83-94B2-24642C30E82C}">
      <dsp:nvSpPr>
        <dsp:cNvPr id="0" name=""/>
        <dsp:cNvSpPr/>
      </dsp:nvSpPr>
      <dsp:spPr>
        <a:xfrm>
          <a:off x="3573234" y="2817976"/>
          <a:ext cx="1308977" cy="4079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F104BF-1C72-4BF9-898E-AC9F00073EB7}">
      <dsp:nvSpPr>
        <dsp:cNvPr id="0" name=""/>
        <dsp:cNvSpPr/>
      </dsp:nvSpPr>
      <dsp:spPr>
        <a:xfrm>
          <a:off x="4202248" y="2477995"/>
          <a:ext cx="1359925" cy="1087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CA" sz="1400" kern="1200"/>
            <a:t>Discussions with ICE Advisory Team</a:t>
          </a:r>
        </a:p>
      </dsp:txBody>
      <dsp:txXfrm>
        <a:off x="4234113" y="2509860"/>
        <a:ext cx="1296195" cy="1024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7F980-07BE-48B7-932E-8166851BA107}">
      <dsp:nvSpPr>
        <dsp:cNvPr id="0" name=""/>
        <dsp:cNvSpPr/>
      </dsp:nvSpPr>
      <dsp:spPr>
        <a:xfrm>
          <a:off x="956731" y="380681"/>
          <a:ext cx="3456432" cy="3456432"/>
        </a:xfrm>
        <a:prstGeom prst="pie">
          <a:avLst>
            <a:gd name="adj1" fmla="val 16200000"/>
            <a:gd name="adj2" fmla="val 1800000"/>
          </a:avLst>
        </a:prstGeom>
        <a:solidFill>
          <a:srgbClr val="5DAB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Consumers who need a specific service</a:t>
          </a:r>
          <a:endParaRPr lang="en-CA" sz="1600" kern="1200"/>
        </a:p>
      </dsp:txBody>
      <dsp:txXfrm>
        <a:off x="2835961" y="1018475"/>
        <a:ext cx="1172718" cy="1152144"/>
      </dsp:txXfrm>
    </dsp:sp>
    <dsp:sp modelId="{B07F0659-40CC-46E2-A0A2-6EE3F360A8D6}">
      <dsp:nvSpPr>
        <dsp:cNvPr id="0" name=""/>
        <dsp:cNvSpPr/>
      </dsp:nvSpPr>
      <dsp:spPr>
        <a:xfrm>
          <a:off x="963998" y="380618"/>
          <a:ext cx="3456432" cy="3456432"/>
        </a:xfrm>
        <a:prstGeom prst="pie">
          <a:avLst>
            <a:gd name="adj1" fmla="val 1800000"/>
            <a:gd name="adj2" fmla="val 9000000"/>
          </a:avLst>
        </a:prstGeom>
        <a:solidFill>
          <a:schemeClr val="accent1">
            <a:shade val="50000"/>
            <a:hueOff val="275508"/>
            <a:satOff val="-55790"/>
            <a:lumOff val="36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Companies who connect workers directly to consumers</a:t>
          </a:r>
          <a:endParaRPr lang="en-CA" sz="1600" kern="1200"/>
        </a:p>
      </dsp:txBody>
      <dsp:txXfrm>
        <a:off x="1910402" y="2561463"/>
        <a:ext cx="1563624" cy="1069848"/>
      </dsp:txXfrm>
    </dsp:sp>
    <dsp:sp modelId="{A045461F-DAF8-4480-89D6-0D7180FFAF69}">
      <dsp:nvSpPr>
        <dsp:cNvPr id="0" name=""/>
        <dsp:cNvSpPr/>
      </dsp:nvSpPr>
      <dsp:spPr>
        <a:xfrm>
          <a:off x="963998" y="380618"/>
          <a:ext cx="3456432" cy="3456432"/>
        </a:xfrm>
        <a:prstGeom prst="pie">
          <a:avLst>
            <a:gd name="adj1" fmla="val 9000000"/>
            <a:gd name="adj2" fmla="val 16200000"/>
          </a:avLst>
        </a:prstGeom>
        <a:solidFill>
          <a:srgbClr val="0053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Independent workers paid by the gig</a:t>
          </a:r>
          <a:endParaRPr lang="en-CA" sz="1600" b="1" kern="1200"/>
        </a:p>
      </dsp:txBody>
      <dsp:txXfrm>
        <a:off x="1334330" y="1059561"/>
        <a:ext cx="1172718" cy="1152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D7FD1-EB05-435D-BB4E-0C2F8004EEC7}">
      <dsp:nvSpPr>
        <dsp:cNvPr id="0" name=""/>
        <dsp:cNvSpPr/>
      </dsp:nvSpPr>
      <dsp:spPr>
        <a:xfrm>
          <a:off x="859251" y="320348"/>
          <a:ext cx="1178621" cy="1178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1AE5C-E7A7-4251-938A-AF83A41BBA54}">
      <dsp:nvSpPr>
        <dsp:cNvPr id="0" name=""/>
        <dsp:cNvSpPr/>
      </dsp:nvSpPr>
      <dsp:spPr>
        <a:xfrm>
          <a:off x="10161" y="1674845"/>
          <a:ext cx="3367489" cy="50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Advantages working in the gig economy</a:t>
          </a:r>
        </a:p>
      </dsp:txBody>
      <dsp:txXfrm>
        <a:off x="10161" y="1674845"/>
        <a:ext cx="3367489" cy="505123"/>
      </dsp:txXfrm>
    </dsp:sp>
    <dsp:sp modelId="{1B05D48B-1D98-4ED7-973C-1578B3704F38}">
      <dsp:nvSpPr>
        <dsp:cNvPr id="0" name=""/>
        <dsp:cNvSpPr/>
      </dsp:nvSpPr>
      <dsp:spPr>
        <a:xfrm>
          <a:off x="10161" y="2248291"/>
          <a:ext cx="3367489" cy="151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Flexible – hours of work, work schedule, fees/payments and work location</a:t>
          </a:r>
        </a:p>
        <a:p>
          <a:pPr marL="0" lvl="0" indent="0" algn="ctr" defTabSz="533400">
            <a:lnSpc>
              <a:spcPct val="100000"/>
            </a:lnSpc>
            <a:spcBef>
              <a:spcPct val="0"/>
            </a:spcBef>
            <a:spcAft>
              <a:spcPct val="35000"/>
            </a:spcAft>
            <a:buNone/>
          </a:pPr>
          <a:r>
            <a:rPr lang="en-US" sz="1200" kern="1200"/>
            <a:t>Time left for other priorities </a:t>
          </a:r>
          <a:endParaRPr lang="en-CA" sz="1200" kern="1200"/>
        </a:p>
        <a:p>
          <a:pPr marL="0" lvl="0" indent="0" algn="ctr" defTabSz="533400">
            <a:lnSpc>
              <a:spcPct val="100000"/>
            </a:lnSpc>
            <a:spcBef>
              <a:spcPct val="0"/>
            </a:spcBef>
            <a:spcAft>
              <a:spcPct val="35000"/>
            </a:spcAft>
            <a:buNone/>
          </a:pPr>
          <a:r>
            <a:rPr lang="en-US" sz="1200" kern="1200"/>
            <a:t>Short-term projects</a:t>
          </a:r>
        </a:p>
        <a:p>
          <a:pPr marL="0" lvl="0" indent="0" algn="ctr" defTabSz="533400">
            <a:lnSpc>
              <a:spcPct val="100000"/>
            </a:lnSpc>
            <a:spcBef>
              <a:spcPct val="0"/>
            </a:spcBef>
            <a:spcAft>
              <a:spcPct val="35000"/>
            </a:spcAft>
            <a:buNone/>
          </a:pPr>
          <a:r>
            <a:rPr lang="en-US" sz="1200" kern="1200"/>
            <a:t>Workers don’t lose their creative spark or experience monotony of full-time, routine work </a:t>
          </a:r>
          <a:endParaRPr lang="en-CA" sz="1200" kern="1200"/>
        </a:p>
      </dsp:txBody>
      <dsp:txXfrm>
        <a:off x="10161" y="2248291"/>
        <a:ext cx="3367489" cy="1517177"/>
      </dsp:txXfrm>
    </dsp:sp>
    <dsp:sp modelId="{F9AEDDA7-D767-4CDA-B2ED-6BB7199261DB}">
      <dsp:nvSpPr>
        <dsp:cNvPr id="0" name=""/>
        <dsp:cNvSpPr/>
      </dsp:nvSpPr>
      <dsp:spPr>
        <a:xfrm>
          <a:off x="4816051" y="320348"/>
          <a:ext cx="1178621" cy="11786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AD2BB-ED71-43D0-93FF-6C175622BDDA}">
      <dsp:nvSpPr>
        <dsp:cNvPr id="0" name=""/>
        <dsp:cNvSpPr/>
      </dsp:nvSpPr>
      <dsp:spPr>
        <a:xfrm>
          <a:off x="3966961" y="1674845"/>
          <a:ext cx="3367489" cy="50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Disadvantages working in the gig economy</a:t>
          </a:r>
        </a:p>
      </dsp:txBody>
      <dsp:txXfrm>
        <a:off x="3966961" y="1674845"/>
        <a:ext cx="3367489" cy="505123"/>
      </dsp:txXfrm>
    </dsp:sp>
    <dsp:sp modelId="{13FD7E6C-F4EC-472B-AECA-A11BD47C119C}">
      <dsp:nvSpPr>
        <dsp:cNvPr id="0" name=""/>
        <dsp:cNvSpPr/>
      </dsp:nvSpPr>
      <dsp:spPr>
        <a:xfrm>
          <a:off x="3966961" y="2248291"/>
          <a:ext cx="3367489" cy="151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Lack of job security, stability and benefits</a:t>
          </a:r>
        </a:p>
        <a:p>
          <a:pPr marL="0" lvl="0" indent="0" algn="ctr" defTabSz="533400">
            <a:lnSpc>
              <a:spcPct val="100000"/>
            </a:lnSpc>
            <a:spcBef>
              <a:spcPct val="0"/>
            </a:spcBef>
            <a:spcAft>
              <a:spcPct val="35000"/>
            </a:spcAft>
            <a:buNone/>
          </a:pPr>
          <a:r>
            <a:rPr lang="en-US" sz="1200" kern="1200"/>
            <a:t>Lack of consistency both in terms of work and the type of jobs available</a:t>
          </a:r>
        </a:p>
        <a:p>
          <a:pPr marL="0" lvl="0" indent="0" algn="ctr" defTabSz="533400">
            <a:lnSpc>
              <a:spcPct val="100000"/>
            </a:lnSpc>
            <a:spcBef>
              <a:spcPct val="0"/>
            </a:spcBef>
            <a:spcAft>
              <a:spcPct val="35000"/>
            </a:spcAft>
            <a:buNone/>
          </a:pPr>
          <a:r>
            <a:rPr lang="en-US" sz="1200" kern="1200"/>
            <a:t>Sometimes workers are competing for a limited number of contracts </a:t>
          </a:r>
        </a:p>
        <a:p>
          <a:pPr marL="0" lvl="0" indent="0" algn="ctr" defTabSz="533400">
            <a:lnSpc>
              <a:spcPct val="100000"/>
            </a:lnSpc>
            <a:spcBef>
              <a:spcPct val="0"/>
            </a:spcBef>
            <a:spcAft>
              <a:spcPct val="35000"/>
            </a:spcAft>
            <a:buNone/>
          </a:pPr>
          <a:r>
            <a:rPr lang="en-US" sz="1200" kern="1200"/>
            <a:t>Lack of established workers rights, focus is on saving labour costs</a:t>
          </a:r>
          <a:endParaRPr lang="en-CA" sz="1200" kern="1200"/>
        </a:p>
      </dsp:txBody>
      <dsp:txXfrm>
        <a:off x="3966961" y="2248291"/>
        <a:ext cx="3367489" cy="1517177"/>
      </dsp:txXfrm>
    </dsp:sp>
    <dsp:sp modelId="{FF8004B1-9FB0-45F1-8736-D9BDAC712052}">
      <dsp:nvSpPr>
        <dsp:cNvPr id="0" name=""/>
        <dsp:cNvSpPr/>
      </dsp:nvSpPr>
      <dsp:spPr>
        <a:xfrm>
          <a:off x="8772851" y="320348"/>
          <a:ext cx="1178621" cy="117862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7F7C6-8348-4FBC-A9BF-FB9ED58C5356}">
      <dsp:nvSpPr>
        <dsp:cNvPr id="0" name=""/>
        <dsp:cNvSpPr/>
      </dsp:nvSpPr>
      <dsp:spPr>
        <a:xfrm>
          <a:off x="7923761" y="1674845"/>
          <a:ext cx="3367489" cy="50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Impact on/for marginalized populations </a:t>
          </a:r>
          <a:endParaRPr lang="en-CA" sz="1600" kern="1200"/>
        </a:p>
      </dsp:txBody>
      <dsp:txXfrm>
        <a:off x="7923761" y="1674845"/>
        <a:ext cx="3367489" cy="505123"/>
      </dsp:txXfrm>
    </dsp:sp>
    <dsp:sp modelId="{B8AC4164-63B5-45E5-BEE7-A6642B322017}">
      <dsp:nvSpPr>
        <dsp:cNvPr id="0" name=""/>
        <dsp:cNvSpPr/>
      </dsp:nvSpPr>
      <dsp:spPr>
        <a:xfrm>
          <a:off x="7923761" y="2248291"/>
          <a:ext cx="3367489" cy="151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On-the-job discrimination/harassment </a:t>
          </a:r>
        </a:p>
        <a:p>
          <a:pPr marL="0" lvl="0" indent="0" algn="ctr" defTabSz="533400">
            <a:lnSpc>
              <a:spcPct val="100000"/>
            </a:lnSpc>
            <a:spcBef>
              <a:spcPct val="0"/>
            </a:spcBef>
            <a:spcAft>
              <a:spcPct val="35000"/>
            </a:spcAft>
            <a:buNone/>
          </a:pPr>
          <a:r>
            <a:rPr lang="en-US" sz="1200" kern="1200"/>
            <a:t>Hiring discrimination</a:t>
          </a:r>
          <a:endParaRPr lang="en-CA" sz="1200" kern="1200"/>
        </a:p>
        <a:p>
          <a:pPr marL="0" lvl="0" indent="0" algn="ctr" defTabSz="533400">
            <a:lnSpc>
              <a:spcPct val="100000"/>
            </a:lnSpc>
            <a:spcBef>
              <a:spcPct val="0"/>
            </a:spcBef>
            <a:spcAft>
              <a:spcPct val="35000"/>
            </a:spcAft>
            <a:buNone/>
          </a:pPr>
          <a:r>
            <a:rPr lang="en-US" sz="1200" kern="1200"/>
            <a:t>Over-represented in lower wage/lower benefit jobs</a:t>
          </a:r>
          <a:endParaRPr lang="en-CA" sz="1200" kern="1200"/>
        </a:p>
        <a:p>
          <a:pPr marL="0" lvl="0" indent="0" algn="ctr" defTabSz="533400">
            <a:lnSpc>
              <a:spcPct val="100000"/>
            </a:lnSpc>
            <a:spcBef>
              <a:spcPct val="0"/>
            </a:spcBef>
            <a:spcAft>
              <a:spcPct val="35000"/>
            </a:spcAft>
            <a:buNone/>
          </a:pPr>
          <a:r>
            <a:rPr lang="en-US" sz="1200" kern="1200"/>
            <a:t>This population is often forced to take lower earning jobs more often and left without benefits</a:t>
          </a:r>
          <a:endParaRPr lang="en-CA" sz="1200" kern="1200"/>
        </a:p>
      </dsp:txBody>
      <dsp:txXfrm>
        <a:off x="7923761" y="2248291"/>
        <a:ext cx="3367489" cy="15171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EDDA7-D767-4CDA-B2ED-6BB7199261DB}">
      <dsp:nvSpPr>
        <dsp:cNvPr id="0" name=""/>
        <dsp:cNvSpPr/>
      </dsp:nvSpPr>
      <dsp:spPr>
        <a:xfrm>
          <a:off x="886386" y="320564"/>
          <a:ext cx="1179773" cy="11797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AD2BB-ED71-43D0-93FF-6C175622BDDA}">
      <dsp:nvSpPr>
        <dsp:cNvPr id="0" name=""/>
        <dsp:cNvSpPr/>
      </dsp:nvSpPr>
      <dsp:spPr>
        <a:xfrm>
          <a:off x="4647" y="1676976"/>
          <a:ext cx="337078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Benefits needed for gig workers</a:t>
          </a:r>
          <a:endParaRPr lang="en-CA" sz="1600" kern="1200"/>
        </a:p>
      </dsp:txBody>
      <dsp:txXfrm>
        <a:off x="4647" y="1676976"/>
        <a:ext cx="3370781" cy="505617"/>
      </dsp:txXfrm>
    </dsp:sp>
    <dsp:sp modelId="{13FD7E6C-F4EC-472B-AECA-A11BD47C119C}">
      <dsp:nvSpPr>
        <dsp:cNvPr id="0" name=""/>
        <dsp:cNvSpPr/>
      </dsp:nvSpPr>
      <dsp:spPr>
        <a:xfrm>
          <a:off x="4647" y="2250873"/>
          <a:ext cx="3370781" cy="1513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Medical insurance (health, dental, vision), retirement, life insurance, paid time-off</a:t>
          </a:r>
        </a:p>
        <a:p>
          <a:pPr marL="0" lvl="0" indent="0" algn="ctr" defTabSz="533400">
            <a:lnSpc>
              <a:spcPct val="100000"/>
            </a:lnSpc>
            <a:spcBef>
              <a:spcPct val="0"/>
            </a:spcBef>
            <a:spcAft>
              <a:spcPct val="35000"/>
            </a:spcAft>
            <a:buNone/>
          </a:pPr>
          <a:r>
            <a:rPr lang="en-US" sz="1200" kern="1200"/>
            <a:t>Associations, networking opportunities, student support, gig events, mentorship</a:t>
          </a:r>
          <a:endParaRPr lang="en-CA" sz="1200" kern="1200"/>
        </a:p>
        <a:p>
          <a:pPr marL="0" lvl="0" indent="0" algn="ctr" defTabSz="533400">
            <a:lnSpc>
              <a:spcPct val="100000"/>
            </a:lnSpc>
            <a:spcBef>
              <a:spcPct val="0"/>
            </a:spcBef>
            <a:spcAft>
              <a:spcPct val="35000"/>
            </a:spcAft>
            <a:buNone/>
          </a:pPr>
          <a:r>
            <a:rPr lang="en-US" sz="1200" kern="1200"/>
            <a:t>Insurance packages could be included as part of contract</a:t>
          </a:r>
          <a:endParaRPr lang="en-CA" sz="1200" kern="1200"/>
        </a:p>
        <a:p>
          <a:pPr marL="0" lvl="0" indent="0" algn="ctr" defTabSz="533400">
            <a:lnSpc>
              <a:spcPct val="100000"/>
            </a:lnSpc>
            <a:spcBef>
              <a:spcPct val="0"/>
            </a:spcBef>
            <a:spcAft>
              <a:spcPct val="35000"/>
            </a:spcAft>
            <a:buNone/>
          </a:pPr>
          <a:r>
            <a:rPr lang="en-CA" sz="1200" kern="1200"/>
            <a:t>Dedicated staff at City</a:t>
          </a:r>
        </a:p>
      </dsp:txBody>
      <dsp:txXfrm>
        <a:off x="4647" y="2250873"/>
        <a:ext cx="3370781" cy="1513525"/>
      </dsp:txXfrm>
    </dsp:sp>
    <dsp:sp modelId="{2F55E464-EEAA-477B-BCAD-10D167C275C2}">
      <dsp:nvSpPr>
        <dsp:cNvPr id="0" name=""/>
        <dsp:cNvSpPr/>
      </dsp:nvSpPr>
      <dsp:spPr>
        <a:xfrm>
          <a:off x="5017036" y="320564"/>
          <a:ext cx="1179773" cy="11797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D59DE-9717-488A-9080-7214896A8380}">
      <dsp:nvSpPr>
        <dsp:cNvPr id="0" name=""/>
        <dsp:cNvSpPr/>
      </dsp:nvSpPr>
      <dsp:spPr>
        <a:xfrm>
          <a:off x="3965315" y="1676976"/>
          <a:ext cx="337078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CA" sz="1600" kern="1200"/>
            <a:t>Role of Technology</a:t>
          </a:r>
        </a:p>
      </dsp:txBody>
      <dsp:txXfrm>
        <a:off x="3965315" y="1676976"/>
        <a:ext cx="3370781" cy="505617"/>
      </dsp:txXfrm>
    </dsp:sp>
    <dsp:sp modelId="{DA5F9362-AB20-43FC-8E04-D2CFB6964CE4}">
      <dsp:nvSpPr>
        <dsp:cNvPr id="0" name=""/>
        <dsp:cNvSpPr/>
      </dsp:nvSpPr>
      <dsp:spPr>
        <a:xfrm>
          <a:off x="3965315" y="2250873"/>
          <a:ext cx="3370781" cy="1513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CA" sz="1200" kern="1200"/>
            <a:t>Supports the growth of the economy</a:t>
          </a:r>
        </a:p>
        <a:p>
          <a:pPr marL="0" lvl="0" indent="0" algn="ctr" defTabSz="533400">
            <a:lnSpc>
              <a:spcPct val="100000"/>
            </a:lnSpc>
            <a:spcBef>
              <a:spcPct val="0"/>
            </a:spcBef>
            <a:spcAft>
              <a:spcPct val="35000"/>
            </a:spcAft>
            <a:buNone/>
          </a:pPr>
          <a:r>
            <a:rPr lang="en-CA" sz="1200" kern="1200"/>
            <a:t>Easy access to gig workers, products and services </a:t>
          </a:r>
        </a:p>
        <a:p>
          <a:pPr marL="0" lvl="0" indent="0" algn="ctr" defTabSz="533400">
            <a:lnSpc>
              <a:spcPct val="100000"/>
            </a:lnSpc>
            <a:spcBef>
              <a:spcPct val="0"/>
            </a:spcBef>
            <a:spcAft>
              <a:spcPct val="35000"/>
            </a:spcAft>
            <a:buNone/>
          </a:pPr>
          <a:r>
            <a:rPr lang="en-CA" sz="1200" kern="1200"/>
            <a:t>Essential to grow customer </a:t>
          </a:r>
          <a:r>
            <a:rPr lang="en-US" sz="1200" kern="1200"/>
            <a:t>database and source network and suppliers </a:t>
          </a:r>
          <a:endParaRPr lang="en-CA" sz="1200" kern="1200"/>
        </a:p>
        <a:p>
          <a:pPr marL="0" lvl="0" indent="0" algn="ctr" defTabSz="533400">
            <a:lnSpc>
              <a:spcPct val="100000"/>
            </a:lnSpc>
            <a:spcBef>
              <a:spcPct val="0"/>
            </a:spcBef>
            <a:spcAft>
              <a:spcPct val="35000"/>
            </a:spcAft>
            <a:buNone/>
          </a:pPr>
          <a:r>
            <a:rPr lang="en-CA" sz="1200" kern="1200"/>
            <a:t>Digital knowledge essential to grow customer base </a:t>
          </a:r>
        </a:p>
      </dsp:txBody>
      <dsp:txXfrm>
        <a:off x="3965315" y="2250873"/>
        <a:ext cx="3370781" cy="1513525"/>
      </dsp:txXfrm>
    </dsp:sp>
    <dsp:sp modelId="{192415B1-E603-4B98-B993-93A76BBAED38}">
      <dsp:nvSpPr>
        <dsp:cNvPr id="0" name=""/>
        <dsp:cNvSpPr/>
      </dsp:nvSpPr>
      <dsp:spPr>
        <a:xfrm>
          <a:off x="9003670" y="320564"/>
          <a:ext cx="1179773" cy="11797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E59BC-1694-4DFA-B953-44C14899E58B}">
      <dsp:nvSpPr>
        <dsp:cNvPr id="0" name=""/>
        <dsp:cNvSpPr/>
      </dsp:nvSpPr>
      <dsp:spPr>
        <a:xfrm>
          <a:off x="7925983" y="1676976"/>
          <a:ext cx="337078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CA" sz="1600" kern="1200"/>
            <a:t>Impact of COVID-19</a:t>
          </a:r>
        </a:p>
      </dsp:txBody>
      <dsp:txXfrm>
        <a:off x="7925983" y="1676976"/>
        <a:ext cx="3370781" cy="505617"/>
      </dsp:txXfrm>
    </dsp:sp>
    <dsp:sp modelId="{A9FA7336-4678-4E2E-81A0-201BAE4C0603}">
      <dsp:nvSpPr>
        <dsp:cNvPr id="0" name=""/>
        <dsp:cNvSpPr/>
      </dsp:nvSpPr>
      <dsp:spPr>
        <a:xfrm>
          <a:off x="7925983" y="2250873"/>
          <a:ext cx="3370781" cy="1513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CA" sz="1200" kern="1200"/>
            <a:t>Increased lay-offs, retirement</a:t>
          </a:r>
        </a:p>
        <a:p>
          <a:pPr marL="0" lvl="0" indent="0" algn="ctr" defTabSz="533400">
            <a:lnSpc>
              <a:spcPct val="100000"/>
            </a:lnSpc>
            <a:spcBef>
              <a:spcPct val="0"/>
            </a:spcBef>
            <a:spcAft>
              <a:spcPct val="35000"/>
            </a:spcAft>
            <a:buNone/>
          </a:pPr>
          <a:r>
            <a:rPr lang="en-CA" sz="1200" kern="1200"/>
            <a:t>Participation in the economy has increased </a:t>
          </a:r>
        </a:p>
        <a:p>
          <a:pPr marL="0" lvl="0" indent="0" algn="ctr" defTabSz="533400">
            <a:lnSpc>
              <a:spcPct val="100000"/>
            </a:lnSpc>
            <a:spcBef>
              <a:spcPct val="0"/>
            </a:spcBef>
            <a:spcAft>
              <a:spcPct val="35000"/>
            </a:spcAft>
            <a:buNone/>
          </a:pPr>
          <a:r>
            <a:rPr lang="en-CA" sz="1200" kern="1200"/>
            <a:t>Home-delivery for necessities increased</a:t>
          </a:r>
        </a:p>
      </dsp:txBody>
      <dsp:txXfrm>
        <a:off x="7925983" y="2250873"/>
        <a:ext cx="3370781" cy="15135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E75EBC8-4B26-4261-993F-A86739A49BA4}" type="datetimeFigureOut">
              <a:rPr lang="en-US" smtClean="0"/>
              <a:t>10/5/22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2FEA493-77B7-445B-A570-9F473D57E8C1}" type="slidenum">
              <a:rPr lang="en-US" smtClean="0"/>
              <a:t>‹#›</a:t>
            </a:fld>
            <a:endParaRPr lang="en-US"/>
          </a:p>
        </p:txBody>
      </p:sp>
    </p:spTree>
    <p:extLst>
      <p:ext uri="{BB962C8B-B14F-4D97-AF65-F5344CB8AC3E}">
        <p14:creationId xmlns:p14="http://schemas.microsoft.com/office/powerpoint/2010/main" val="4086308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6FF403-C721-4525-8677-F1B83E4BD150}" type="datetimeFigureOut">
              <a:rPr lang="en-US" smtClean="0"/>
              <a:t>10/5/22</a:t>
            </a:fld>
            <a:endParaRPr lang="en-US"/>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89023-01FB-4732-820E-FA910948BC3F}" type="slidenum">
              <a:rPr lang="en-US" smtClean="0"/>
              <a:t>‹#›</a:t>
            </a:fld>
            <a:endParaRPr lang="en-US"/>
          </a:p>
        </p:txBody>
      </p:sp>
    </p:spTree>
    <p:extLst>
      <p:ext uri="{BB962C8B-B14F-4D97-AF65-F5344CB8AC3E}">
        <p14:creationId xmlns:p14="http://schemas.microsoft.com/office/powerpoint/2010/main" val="424529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a:t>
            </a:fld>
            <a:endParaRPr lang="en-US"/>
          </a:p>
        </p:txBody>
      </p:sp>
    </p:spTree>
    <p:extLst>
      <p:ext uri="{BB962C8B-B14F-4D97-AF65-F5344CB8AC3E}">
        <p14:creationId xmlns:p14="http://schemas.microsoft.com/office/powerpoint/2010/main" val="26920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889023-01FB-4732-820E-FA910948BC3F}" type="slidenum">
              <a:rPr lang="en-US" smtClean="0"/>
              <a:t>10</a:t>
            </a:fld>
            <a:endParaRPr lang="en-US"/>
          </a:p>
        </p:txBody>
      </p:sp>
    </p:spTree>
    <p:extLst>
      <p:ext uri="{BB962C8B-B14F-4D97-AF65-F5344CB8AC3E}">
        <p14:creationId xmlns:p14="http://schemas.microsoft.com/office/powerpoint/2010/main" val="69940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12</a:t>
            </a:fld>
            <a:endParaRPr lang="en-US"/>
          </a:p>
        </p:txBody>
      </p:sp>
    </p:spTree>
    <p:extLst>
      <p:ext uri="{BB962C8B-B14F-4D97-AF65-F5344CB8AC3E}">
        <p14:creationId xmlns:p14="http://schemas.microsoft.com/office/powerpoint/2010/main" val="228644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13</a:t>
            </a:fld>
            <a:endParaRPr lang="en-US"/>
          </a:p>
        </p:txBody>
      </p:sp>
    </p:spTree>
    <p:extLst>
      <p:ext uri="{BB962C8B-B14F-4D97-AF65-F5344CB8AC3E}">
        <p14:creationId xmlns:p14="http://schemas.microsoft.com/office/powerpoint/2010/main" val="17788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14</a:t>
            </a:fld>
            <a:endParaRPr lang="en-US"/>
          </a:p>
        </p:txBody>
      </p:sp>
    </p:spTree>
    <p:extLst>
      <p:ext uri="{BB962C8B-B14F-4D97-AF65-F5344CB8AC3E}">
        <p14:creationId xmlns:p14="http://schemas.microsoft.com/office/powerpoint/2010/main" val="302062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89023-01FB-4732-820E-FA910948BC3F}" type="slidenum">
              <a:rPr lang="en-US" smtClean="0"/>
              <a:t>19</a:t>
            </a:fld>
            <a:endParaRPr lang="en-US"/>
          </a:p>
        </p:txBody>
      </p:sp>
    </p:spTree>
    <p:extLst>
      <p:ext uri="{BB962C8B-B14F-4D97-AF65-F5344CB8AC3E}">
        <p14:creationId xmlns:p14="http://schemas.microsoft.com/office/powerpoint/2010/main" val="322753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889023-01FB-4732-820E-FA910948BC3F}" type="slidenum">
              <a:rPr lang="en-US" smtClean="0"/>
              <a:t>20</a:t>
            </a:fld>
            <a:endParaRPr lang="en-US"/>
          </a:p>
        </p:txBody>
      </p:sp>
    </p:spTree>
    <p:extLst>
      <p:ext uri="{BB962C8B-B14F-4D97-AF65-F5344CB8AC3E}">
        <p14:creationId xmlns:p14="http://schemas.microsoft.com/office/powerpoint/2010/main" val="246380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248F9E18-007B-435F-BB32-67165DE3F737}" type="slidenum">
              <a:rPr lang="en-US">
                <a:solidFill>
                  <a:prstClr val="black"/>
                </a:solidFill>
                <a:latin typeface="Calibri"/>
              </a:rPr>
              <a:pPr defTabSz="465887">
                <a:defRPr/>
              </a:pPr>
              <a:t>25</a:t>
            </a:fld>
            <a:endParaRPr lang="en-US">
              <a:solidFill>
                <a:prstClr val="black"/>
              </a:solidFill>
              <a:latin typeface="Calibri"/>
            </a:endParaRPr>
          </a:p>
        </p:txBody>
      </p:sp>
    </p:spTree>
    <p:extLst>
      <p:ext uri="{BB962C8B-B14F-4D97-AF65-F5344CB8AC3E}">
        <p14:creationId xmlns:p14="http://schemas.microsoft.com/office/powerpoint/2010/main" val="232287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2</a:t>
            </a:fld>
            <a:endParaRPr lang="en-US"/>
          </a:p>
        </p:txBody>
      </p:sp>
    </p:spTree>
    <p:extLst>
      <p:ext uri="{BB962C8B-B14F-4D97-AF65-F5344CB8AC3E}">
        <p14:creationId xmlns:p14="http://schemas.microsoft.com/office/powerpoint/2010/main" val="185421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3</a:t>
            </a:fld>
            <a:endParaRPr lang="en-US"/>
          </a:p>
        </p:txBody>
      </p:sp>
    </p:spTree>
    <p:extLst>
      <p:ext uri="{BB962C8B-B14F-4D97-AF65-F5344CB8AC3E}">
        <p14:creationId xmlns:p14="http://schemas.microsoft.com/office/powerpoint/2010/main" val="10839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4</a:t>
            </a:fld>
            <a:endParaRPr lang="en-US"/>
          </a:p>
        </p:txBody>
      </p:sp>
    </p:spTree>
    <p:extLst>
      <p:ext uri="{BB962C8B-B14F-4D97-AF65-F5344CB8AC3E}">
        <p14:creationId xmlns:p14="http://schemas.microsoft.com/office/powerpoint/2010/main" val="340111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5</a:t>
            </a:fld>
            <a:endParaRPr lang="en-US"/>
          </a:p>
        </p:txBody>
      </p:sp>
    </p:spTree>
    <p:extLst>
      <p:ext uri="{BB962C8B-B14F-4D97-AF65-F5344CB8AC3E}">
        <p14:creationId xmlns:p14="http://schemas.microsoft.com/office/powerpoint/2010/main" val="161519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6</a:t>
            </a:fld>
            <a:endParaRPr lang="en-US"/>
          </a:p>
        </p:txBody>
      </p:sp>
    </p:spTree>
    <p:extLst>
      <p:ext uri="{BB962C8B-B14F-4D97-AF65-F5344CB8AC3E}">
        <p14:creationId xmlns:p14="http://schemas.microsoft.com/office/powerpoint/2010/main" val="199458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889023-01FB-4732-820E-FA910948BC3F}" type="slidenum">
              <a:rPr lang="en-US" smtClean="0"/>
              <a:t>7</a:t>
            </a:fld>
            <a:endParaRPr lang="en-US"/>
          </a:p>
        </p:txBody>
      </p:sp>
    </p:spTree>
    <p:extLst>
      <p:ext uri="{BB962C8B-B14F-4D97-AF65-F5344CB8AC3E}">
        <p14:creationId xmlns:p14="http://schemas.microsoft.com/office/powerpoint/2010/main" val="374964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8</a:t>
            </a:fld>
            <a:endParaRPr lang="en-US"/>
          </a:p>
        </p:txBody>
      </p:sp>
    </p:spTree>
    <p:extLst>
      <p:ext uri="{BB962C8B-B14F-4D97-AF65-F5344CB8AC3E}">
        <p14:creationId xmlns:p14="http://schemas.microsoft.com/office/powerpoint/2010/main" val="162346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9</a:t>
            </a:fld>
            <a:endParaRPr lang="en-US"/>
          </a:p>
        </p:txBody>
      </p:sp>
    </p:spTree>
    <p:extLst>
      <p:ext uri="{BB962C8B-B14F-4D97-AF65-F5344CB8AC3E}">
        <p14:creationId xmlns:p14="http://schemas.microsoft.com/office/powerpoint/2010/main" val="4127520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White">
    <p:spTree>
      <p:nvGrpSpPr>
        <p:cNvPr id="1" name=""/>
        <p:cNvGrpSpPr/>
        <p:nvPr/>
      </p:nvGrpSpPr>
      <p:grpSpPr>
        <a:xfrm>
          <a:off x="0" y="0"/>
          <a:ext cx="0" cy="0"/>
          <a:chOff x="0" y="0"/>
          <a:chExt cx="0" cy="0"/>
        </a:xfrm>
      </p:grpSpPr>
      <p:cxnSp>
        <p:nvCxnSpPr>
          <p:cNvPr id="8" name="Straight Connector 7"/>
          <p:cNvCxnSpPr/>
          <p:nvPr userDrawn="1"/>
        </p:nvCxnSpPr>
        <p:spPr>
          <a:xfrm>
            <a:off x="45735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a:ln>
            <a:noFill/>
          </a:ln>
        </p:spPr>
        <p:txBody>
          <a:body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tx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rgbClr val="000000"/>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rgbClr val="808080"/>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rgbClr val="808080"/>
                </a:solidFill>
                <a:latin typeface="+mn-lt"/>
                <a:cs typeface="Arial"/>
              </a:rPr>
              <a:t>Presented</a:t>
            </a:r>
            <a:r>
              <a:rPr lang="en-US" sz="1000" b="1" baseline="0">
                <a:solidFill>
                  <a:srgbClr val="808080"/>
                </a:solidFill>
                <a:latin typeface="+mn-lt"/>
                <a:cs typeface="Arial"/>
              </a:rPr>
              <a:t> by:</a:t>
            </a:r>
            <a:endParaRPr lang="en-US" sz="1000" b="1">
              <a:solidFill>
                <a:srgbClr val="808080"/>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rgbClr val="808080"/>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rgbClr val="808080"/>
                </a:solidFill>
                <a:latin typeface="+mn-lt"/>
                <a:cs typeface="Arial"/>
              </a:rPr>
              <a:t>Date</a:t>
            </a:r>
            <a:r>
              <a:rPr lang="en-US" sz="1000" b="1" baseline="0">
                <a:solidFill>
                  <a:srgbClr val="808080"/>
                </a:solidFill>
                <a:latin typeface="+mn-lt"/>
                <a:cs typeface="Arial"/>
              </a:rPr>
              <a:t>:</a:t>
            </a:r>
            <a:endParaRPr lang="en-US" sz="1000" b="1">
              <a:solidFill>
                <a:srgbClr val="808080"/>
              </a:solidFill>
              <a:latin typeface="+mn-lt"/>
              <a:cs typeface="Arial"/>
            </a:endParaRPr>
          </a:p>
        </p:txBody>
      </p:sp>
      <p:pic>
        <p:nvPicPr>
          <p:cNvPr id="19" name="Picture 2" descr="C:\Users\Tarryn\Documents\Comms\Rebranding 2015\Logo\Logo Files\RGB\MDBLogoDesign-Final-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599" y="327017"/>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6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Side Graph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Content Placeholder 15"/>
          <p:cNvSpPr>
            <a:spLocks noGrp="1"/>
          </p:cNvSpPr>
          <p:nvPr>
            <p:ph sz="quarter" idx="13" hasCustomPrompt="1"/>
          </p:nvPr>
        </p:nvSpPr>
        <p:spPr>
          <a:xfrm>
            <a:off x="417354" y="1981200"/>
            <a:ext cx="5663566"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1"/>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1"/>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0"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46975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Text Slide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
                <a:schemeClr val="accent1"/>
              </a:buClr>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
                <a:schemeClr val="accent1"/>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1768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aph Slide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73436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age - Green">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12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wrap="square"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13"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9313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Slide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3"/>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3"/>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306404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Side Graph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3"/>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3"/>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7"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2562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Text Slide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
                <a:schemeClr val="accent3"/>
              </a:buClr>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
                <a:schemeClr val="accent3"/>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11105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aph Slide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882769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age - Plum">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1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 Black">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13"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425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Plum">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13"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9313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Slide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2"/>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2"/>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323304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Side Graph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2"/>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2"/>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7"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020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Text Slide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
                <a:schemeClr val="accent2"/>
              </a:buClr>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
                <a:schemeClr val="accent2"/>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407286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aph Slide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793864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Page - White">
    <p:spTree>
      <p:nvGrpSpPr>
        <p:cNvPr id="1" name=""/>
        <p:cNvGrpSpPr/>
        <p:nvPr/>
      </p:nvGrpSpPr>
      <p:grpSpPr>
        <a:xfrm>
          <a:off x="0" y="0"/>
          <a:ext cx="0" cy="0"/>
          <a:chOff x="0" y="0"/>
          <a:chExt cx="0" cy="0"/>
        </a:xfrm>
      </p:grpSpPr>
      <p:cxnSp>
        <p:nvCxnSpPr>
          <p:cNvPr id="8" name="Straight Connector 7"/>
          <p:cNvCxnSpPr/>
          <p:nvPr userDrawn="1"/>
        </p:nvCxnSpPr>
        <p:spPr>
          <a:xfrm>
            <a:off x="45735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a:ln>
            <a:noFill/>
          </a:ln>
        </p:spPr>
        <p:txBody>
          <a:body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tx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rgbClr val="000000"/>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rgbClr val="808080"/>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rgbClr val="808080"/>
                </a:solidFill>
                <a:latin typeface="+mn-lt"/>
                <a:cs typeface="Arial"/>
              </a:rPr>
              <a:t>Presented</a:t>
            </a:r>
            <a:r>
              <a:rPr lang="en-US" sz="1000" b="1" baseline="0">
                <a:solidFill>
                  <a:srgbClr val="808080"/>
                </a:solidFill>
                <a:latin typeface="+mn-lt"/>
                <a:cs typeface="Arial"/>
              </a:rPr>
              <a:t> by:</a:t>
            </a:r>
            <a:endParaRPr lang="en-US" sz="1000" b="1">
              <a:solidFill>
                <a:srgbClr val="808080"/>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rgbClr val="808080"/>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rgbClr val="808080"/>
                </a:solidFill>
                <a:latin typeface="+mn-lt"/>
                <a:cs typeface="Arial"/>
              </a:rPr>
              <a:t>Date</a:t>
            </a:r>
            <a:r>
              <a:rPr lang="en-US" sz="1000" b="1" baseline="0">
                <a:solidFill>
                  <a:srgbClr val="808080"/>
                </a:solidFill>
                <a:latin typeface="+mn-lt"/>
                <a:cs typeface="Arial"/>
              </a:rPr>
              <a:t>:</a:t>
            </a:r>
            <a:endParaRPr lang="en-US" sz="1000" b="1">
              <a:solidFill>
                <a:srgbClr val="808080"/>
              </a:solidFill>
              <a:latin typeface="+mn-lt"/>
              <a:cs typeface="Arial"/>
            </a:endParaRPr>
          </a:p>
        </p:txBody>
      </p:sp>
      <p:pic>
        <p:nvPicPr>
          <p:cNvPr id="19" name="Picture 2" descr="C:\Users\Tarryn\Documents\Comms\Rebranding 2015\Logo\Logo Files\RGB\MDBLogoDesign-Final-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599" y="327017"/>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69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tx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20" name="Picture 2" descr="C:\Users\Tarryn\Documents\Comms\Rebranding 2015\Logo\Logo Files\RGB\MDBLogoDesign-Final-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599" y="327017"/>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22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xt Slide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a:p>
            <a:pPr lvl="1"/>
            <a:endParaRPr lang="en-US"/>
          </a:p>
          <a:p>
            <a:pPr lvl="0"/>
            <a:endParaRPr lang="en-US"/>
          </a:p>
        </p:txBody>
      </p:sp>
    </p:spTree>
    <p:extLst>
      <p:ext uri="{BB962C8B-B14F-4D97-AF65-F5344CB8AC3E}">
        <p14:creationId xmlns:p14="http://schemas.microsoft.com/office/powerpoint/2010/main" val="2816975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side graph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4" y="1981200"/>
            <a:ext cx="5663566"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0"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62677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Text Slide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0"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17"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098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Slide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2845771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aph Slide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0"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676137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Page - Blue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4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27"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28" name="Straight Connector 27"/>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0602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xt Slide -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29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xt Side Graph-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141074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Text Slide -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ts val="2000"/>
              </a:lnSpc>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9"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0"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760233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aph Slide -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19474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age - Green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78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13"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8157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 Slide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bg1"/>
              </a:buClr>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
                <a:schemeClr val="bg1"/>
              </a:buClr>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6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side graph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Content Placeholder 15"/>
          <p:cNvSpPr>
            <a:spLocks noGrp="1"/>
          </p:cNvSpPr>
          <p:nvPr>
            <p:ph sz="quarter" idx="13" hasCustomPrompt="1"/>
          </p:nvPr>
        </p:nvSpPr>
        <p:spPr>
          <a:xfrm>
            <a:off x="417354" y="1981200"/>
            <a:ext cx="5663566"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0"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625878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Side Graph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8"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308740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hotoText Slide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ts val="2000"/>
              </a:lnSpc>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9"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0"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18324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aph Slide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54561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Page - Plum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70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Slide - Plum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13"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459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Slide -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bg1"/>
              </a:buClr>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
                <a:schemeClr val="bg1"/>
              </a:buClr>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77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Side Graph-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8"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99249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hotoText Slide -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ts val="2000"/>
              </a:lnSpc>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9"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0"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588661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aph Slide -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ln>
            <a:noFill/>
          </a:ln>
        </p:spPr>
        <p:txBody>
          <a:bodyPr/>
          <a:lstStyle>
            <a:lvl1pPr algn="r">
              <a:defRPr>
                <a:solidFill>
                  <a:schemeClr val="bg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891958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2" name="Rectangle 81"/>
          <p:cNvSpPr/>
          <p:nvPr userDrawn="1"/>
        </p:nvSpPr>
        <p:spPr>
          <a:xfrm>
            <a:off x="0" y="5919952"/>
            <a:ext cx="12161841" cy="938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Tree>
    <p:extLst>
      <p:ext uri="{BB962C8B-B14F-4D97-AF65-F5344CB8AC3E}">
        <p14:creationId xmlns:p14="http://schemas.microsoft.com/office/powerpoint/2010/main" val="16991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Text Slide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12532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aph Slide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6174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age - Blue">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4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4"/>
          <p:cNvSpPr>
            <a:spLocks noGrp="1"/>
          </p:cNvSpPr>
          <p:nvPr>
            <p:ph type="ftr" sz="quarter" idx="11"/>
          </p:nvPr>
        </p:nvSpPr>
        <p:spPr>
          <a:xfrm>
            <a:off x="5547519" y="6324600"/>
            <a:ext cx="5451449" cy="365125"/>
          </a:xfrm>
        </p:spPr>
        <p:txBody>
          <a:bodyPr/>
          <a:lstStyle>
            <a:lvl1pPr algn="r">
              <a:defRPr>
                <a:solidFill>
                  <a:schemeClr val="bg1"/>
                </a:solidFill>
              </a:defRPr>
            </a:lvl1pPr>
          </a:lstStyle>
          <a:p>
            <a:r>
              <a:rPr lang="en-US"/>
              <a:t>Gig Economy Research – ICE Committee 2022 </a:t>
            </a:r>
          </a:p>
        </p:txBody>
      </p:sp>
      <p:sp>
        <p:nvSpPr>
          <p:cNvPr id="27" name="Slide Number Placeholder 5"/>
          <p:cNvSpPr>
            <a:spLocks noGrp="1"/>
          </p:cNvSpPr>
          <p:nvPr>
            <p:ph type="sldNum" sz="quarter" idx="12"/>
          </p:nvPr>
        </p:nvSpPr>
        <p:spPr>
          <a:xfrm>
            <a:off x="11110119" y="6324600"/>
            <a:ext cx="596027" cy="365125"/>
          </a:xfrm>
        </p:spPr>
        <p:txBody>
          <a:bodyPr/>
          <a:lstStyle>
            <a:lvl1pPr>
              <a:defRPr>
                <a:solidFill>
                  <a:schemeClr val="bg1"/>
                </a:solidFill>
              </a:defRPr>
            </a:lvl1pPr>
          </a:lstStyle>
          <a:p>
            <a:fld id="{E49001A6-4B87-4291-9C98-76B4260EB835}" type="slidenum">
              <a:rPr lang="en-US" smtClean="0"/>
              <a:pPr/>
              <a:t>‹#›</a:t>
            </a:fld>
            <a:endParaRPr lang="en-US"/>
          </a:p>
        </p:txBody>
      </p:sp>
      <p:cxnSp>
        <p:nvCxnSpPr>
          <p:cNvPr id="28" name="Straight Connector 27"/>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331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76863" y="6242645"/>
            <a:ext cx="5451449" cy="365125"/>
          </a:xfrm>
        </p:spPr>
        <p:txBody>
          <a:bodyPr/>
          <a:lstStyle>
            <a:lvl1pPr algn="r">
              <a:defRPr>
                <a:solidFill>
                  <a:schemeClr val="tx1"/>
                </a:solidFill>
              </a:defRPr>
            </a:lvl1pPr>
          </a:lstStyle>
          <a:p>
            <a:r>
              <a:rPr lang="en-US"/>
              <a:t>Gig Economy Research – ICE Committee 2022 </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1"/>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1"/>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20162034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nSpc>
                <a:spcPct val="90000"/>
              </a:lnSpc>
              <a:spcAft>
                <a:spcPts val="600"/>
              </a:spcAft>
            </a:pPr>
            <a:r>
              <a:rPr lang="en-US" sz="1200"/>
              <a:t>Gig Economy Research – ICE Committee 2022 </a:t>
            </a:r>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01A6-4B87-4291-9C98-76B4260EB835}" type="slidenum">
              <a:rPr lang="en-US" smtClean="0"/>
              <a:t>‹#›</a:t>
            </a:fld>
            <a:endParaRPr lang="en-US"/>
          </a:p>
        </p:txBody>
      </p:sp>
    </p:spTree>
    <p:extLst>
      <p:ext uri="{BB962C8B-B14F-4D97-AF65-F5344CB8AC3E}">
        <p14:creationId xmlns:p14="http://schemas.microsoft.com/office/powerpoint/2010/main" val="767778908"/>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2" r:id="rId3"/>
    <p:sldLayoutId id="2147483693" r:id="rId4"/>
    <p:sldLayoutId id="2147483671" r:id="rId5"/>
    <p:sldLayoutId id="2147483679" r:id="rId6"/>
    <p:sldLayoutId id="2147483651" r:id="rId7"/>
    <p:sldLayoutId id="2147483656" r:id="rId8"/>
    <p:sldLayoutId id="2147483664" r:id="rId9"/>
    <p:sldLayoutId id="2147483694" r:id="rId10"/>
    <p:sldLayoutId id="2147483672" r:id="rId11"/>
    <p:sldLayoutId id="2147483680" r:id="rId12"/>
    <p:sldLayoutId id="2147483652" r:id="rId13"/>
    <p:sldLayoutId id="2147483657" r:id="rId14"/>
    <p:sldLayoutId id="2147483665" r:id="rId15"/>
    <p:sldLayoutId id="2147483698" r:id="rId16"/>
    <p:sldLayoutId id="2147483673" r:id="rId17"/>
    <p:sldLayoutId id="2147483681" r:id="rId18"/>
    <p:sldLayoutId id="2147483653" r:id="rId19"/>
    <p:sldLayoutId id="2147483658" r:id="rId20"/>
    <p:sldLayoutId id="2147483666" r:id="rId21"/>
    <p:sldLayoutId id="2147483699" r:id="rId22"/>
    <p:sldLayoutId id="2147483674" r:id="rId23"/>
    <p:sldLayoutId id="2147483682" r:id="rId24"/>
    <p:sldLayoutId id="2147483700" r:id="rId25"/>
    <p:sldLayoutId id="2147483659" r:id="rId26"/>
    <p:sldLayoutId id="2147483663" r:id="rId27"/>
    <p:sldLayoutId id="2147483692" r:id="rId28"/>
    <p:sldLayoutId id="2147483670" r:id="rId29"/>
    <p:sldLayoutId id="2147483678" r:id="rId30"/>
    <p:sldLayoutId id="2147483690" r:id="rId31"/>
    <p:sldLayoutId id="2147483691" r:id="rId32"/>
    <p:sldLayoutId id="2147483667" r:id="rId33"/>
    <p:sldLayoutId id="2147483695" r:id="rId34"/>
    <p:sldLayoutId id="2147483675" r:id="rId35"/>
    <p:sldLayoutId id="2147483683" r:id="rId36"/>
    <p:sldLayoutId id="2147483688" r:id="rId37"/>
    <p:sldLayoutId id="2147483689" r:id="rId38"/>
    <p:sldLayoutId id="2147483668" r:id="rId39"/>
    <p:sldLayoutId id="2147483696" r:id="rId40"/>
    <p:sldLayoutId id="2147483676" r:id="rId41"/>
    <p:sldLayoutId id="2147483684" r:id="rId42"/>
    <p:sldLayoutId id="2147483686" r:id="rId43"/>
    <p:sldLayoutId id="2147483687" r:id="rId44"/>
    <p:sldLayoutId id="2147483669" r:id="rId45"/>
    <p:sldLayoutId id="2147483697" r:id="rId46"/>
    <p:sldLayoutId id="2147483677" r:id="rId47"/>
    <p:sldLayoutId id="2147483685" r:id="rId48"/>
    <p:sldLayoutId id="2147483701" r:id="rId4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nc-sa/3.0/" TargetMode="External"/><Relationship Id="rId4" Type="http://schemas.openxmlformats.org/officeDocument/2006/relationships/diagramLayout" Target="../diagrams/layout1.xml"/><Relationship Id="rId9" Type="http://schemas.openxmlformats.org/officeDocument/2006/relationships/hyperlink" Target="https://www.peoplematters.in/article/life-at-work/the-gig-economy-dilemmas-1767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mailto:evpaul@deloitte.ca"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mailto:swebb@deloitte.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creativecommons.org/licenses/by-nc-nd/3.0/" TargetMode="External"/><Relationship Id="rId4" Type="http://schemas.openxmlformats.org/officeDocument/2006/relationships/hyperlink" Target="https://www.actuaries.digital/2020/12/16/the-rise-of-the-gig-economy-and-its-impact-on-the-australian-workforce/"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4076D-0D5D-4A10-B054-2E6C8A59915C}"/>
              </a:ext>
            </a:extLst>
          </p:cNvPr>
          <p:cNvSpPr>
            <a:spLocks noGrp="1"/>
          </p:cNvSpPr>
          <p:nvPr>
            <p:ph type="ctrTitle"/>
          </p:nvPr>
        </p:nvSpPr>
        <p:spPr>
          <a:xfrm>
            <a:off x="457359" y="5507233"/>
            <a:ext cx="11247120" cy="369332"/>
          </a:xfrm>
        </p:spPr>
        <p:txBody>
          <a:bodyPr/>
          <a:lstStyle/>
          <a:p>
            <a:pPr>
              <a:lnSpc>
                <a:spcPct val="100000"/>
              </a:lnSpc>
            </a:pPr>
            <a:r>
              <a:rPr lang="en-US" sz="2400" dirty="0"/>
              <a:t>The Gig Economy and its Effects on Racialized and Immigrant Populations in Toronto</a:t>
            </a:r>
          </a:p>
        </p:txBody>
      </p:sp>
      <p:sp>
        <p:nvSpPr>
          <p:cNvPr id="5" name="Text Placeholder 4">
            <a:extLst>
              <a:ext uri="{FF2B5EF4-FFF2-40B4-BE49-F238E27FC236}">
                <a16:creationId xmlns:a16="http://schemas.microsoft.com/office/drawing/2014/main" id="{54ADB92F-4A20-4844-92D8-996C00161D9D}"/>
              </a:ext>
            </a:extLst>
          </p:cNvPr>
          <p:cNvSpPr>
            <a:spLocks noGrp="1"/>
          </p:cNvSpPr>
          <p:nvPr>
            <p:ph type="body" sz="quarter" idx="14"/>
          </p:nvPr>
        </p:nvSpPr>
        <p:spPr>
          <a:xfrm>
            <a:off x="1270381" y="6251063"/>
            <a:ext cx="7724533" cy="182038"/>
          </a:xfrm>
        </p:spPr>
        <p:txBody>
          <a:bodyPr/>
          <a:lstStyle/>
          <a:p>
            <a:r>
              <a:rPr lang="en-US" sz="1400" dirty="0"/>
              <a:t>Evelyn Paul and Simon Webb</a:t>
            </a:r>
            <a:endParaRPr lang="en-CA" sz="1400" dirty="0"/>
          </a:p>
        </p:txBody>
      </p:sp>
      <p:sp>
        <p:nvSpPr>
          <p:cNvPr id="6" name="Text Placeholder 5">
            <a:extLst>
              <a:ext uri="{FF2B5EF4-FFF2-40B4-BE49-F238E27FC236}">
                <a16:creationId xmlns:a16="http://schemas.microsoft.com/office/drawing/2014/main" id="{FF951F96-5710-4311-8B58-C5D82B7DF85D}"/>
              </a:ext>
            </a:extLst>
          </p:cNvPr>
          <p:cNvSpPr>
            <a:spLocks noGrp="1"/>
          </p:cNvSpPr>
          <p:nvPr>
            <p:ph type="body" sz="quarter" idx="15"/>
          </p:nvPr>
        </p:nvSpPr>
        <p:spPr>
          <a:xfrm>
            <a:off x="9708039" y="6219776"/>
            <a:ext cx="2011680" cy="182038"/>
          </a:xfrm>
        </p:spPr>
        <p:txBody>
          <a:bodyPr/>
          <a:lstStyle/>
          <a:p>
            <a:r>
              <a:rPr lang="en-US" sz="1400" dirty="0"/>
              <a:t>October 6, 2022</a:t>
            </a:r>
            <a:endParaRPr lang="en-CA" sz="1400" dirty="0"/>
          </a:p>
        </p:txBody>
      </p:sp>
      <p:pic>
        <p:nvPicPr>
          <p:cNvPr id="25" name="Picture Placeholder 24" descr="A picture containing text&#10;&#10;Description automatically generated">
            <a:extLst>
              <a:ext uri="{FF2B5EF4-FFF2-40B4-BE49-F238E27FC236}">
                <a16:creationId xmlns:a16="http://schemas.microsoft.com/office/drawing/2014/main" id="{17DC176A-65C9-4433-A5E3-EC3BA1AE1B6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6393" b="36393"/>
          <a:stretch>
            <a:fillRect/>
          </a:stretch>
        </p:blipFill>
        <p:spPr/>
      </p:pic>
    </p:spTree>
    <p:extLst>
      <p:ext uri="{BB962C8B-B14F-4D97-AF65-F5344CB8AC3E}">
        <p14:creationId xmlns:p14="http://schemas.microsoft.com/office/powerpoint/2010/main" val="1005771020"/>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D3BA12-57CF-4749-96F8-645B71651A7E}"/>
              </a:ext>
            </a:extLst>
          </p:cNvPr>
          <p:cNvSpPr>
            <a:spLocks noGrp="1"/>
          </p:cNvSpPr>
          <p:nvPr>
            <p:ph type="subTitle" idx="1"/>
          </p:nvPr>
        </p:nvSpPr>
        <p:spPr>
          <a:xfrm>
            <a:off x="457359" y="1511882"/>
            <a:ext cx="11262360" cy="306366"/>
          </a:xfrm>
        </p:spPr>
        <p:txBody>
          <a:bodyPr/>
          <a:lstStyle/>
          <a:p>
            <a:r>
              <a:rPr lang="en-CA" sz="2800">
                <a:solidFill>
                  <a:schemeClr val="accent1"/>
                </a:solidFill>
              </a:rPr>
              <a:t>Jurisdictional Review</a:t>
            </a:r>
          </a:p>
        </p:txBody>
      </p:sp>
      <p:sp>
        <p:nvSpPr>
          <p:cNvPr id="4" name="Slide Number Placeholder 3">
            <a:extLst>
              <a:ext uri="{FF2B5EF4-FFF2-40B4-BE49-F238E27FC236}">
                <a16:creationId xmlns:a16="http://schemas.microsoft.com/office/drawing/2014/main" id="{332B737F-DBA2-4FCD-8B3E-8F4EDBB7FBF3}"/>
              </a:ext>
            </a:extLst>
          </p:cNvPr>
          <p:cNvSpPr>
            <a:spLocks noGrp="1"/>
          </p:cNvSpPr>
          <p:nvPr>
            <p:ph type="sldNum" sz="quarter" idx="12"/>
          </p:nvPr>
        </p:nvSpPr>
        <p:spPr/>
        <p:txBody>
          <a:bodyPr/>
          <a:lstStyle/>
          <a:p>
            <a:fld id="{E49001A6-4B87-4291-9C98-76B4260EB835}" type="slidenum">
              <a:rPr lang="en-US" smtClean="0"/>
              <a:pPr/>
              <a:t>10</a:t>
            </a:fld>
            <a:endParaRPr lang="en-US"/>
          </a:p>
        </p:txBody>
      </p:sp>
      <p:sp>
        <p:nvSpPr>
          <p:cNvPr id="5" name="Text Placeholder 4">
            <a:extLst>
              <a:ext uri="{FF2B5EF4-FFF2-40B4-BE49-F238E27FC236}">
                <a16:creationId xmlns:a16="http://schemas.microsoft.com/office/drawing/2014/main" id="{563D6089-9F78-44B7-BD6D-CD2D975D76B0}"/>
              </a:ext>
            </a:extLst>
          </p:cNvPr>
          <p:cNvSpPr>
            <a:spLocks noGrp="1"/>
          </p:cNvSpPr>
          <p:nvPr>
            <p:ph type="body" sz="quarter" idx="14"/>
          </p:nvPr>
        </p:nvSpPr>
        <p:spPr/>
        <p:txBody>
          <a:bodyPr/>
          <a:lstStyle/>
          <a:p>
            <a:r>
              <a:rPr lang="en-US" dirty="0"/>
              <a:t>The Gig Economy Forum – Report Presentation </a:t>
            </a:r>
          </a:p>
        </p:txBody>
      </p:sp>
      <p:sp>
        <p:nvSpPr>
          <p:cNvPr id="7" name="Content Placeholder 6">
            <a:extLst>
              <a:ext uri="{FF2B5EF4-FFF2-40B4-BE49-F238E27FC236}">
                <a16:creationId xmlns:a16="http://schemas.microsoft.com/office/drawing/2014/main" id="{26A35AFC-7238-46D3-B93B-E348BA4DA2DB}"/>
              </a:ext>
            </a:extLst>
          </p:cNvPr>
          <p:cNvSpPr>
            <a:spLocks noGrp="1"/>
          </p:cNvSpPr>
          <p:nvPr>
            <p:ph sz="quarter" idx="13"/>
          </p:nvPr>
        </p:nvSpPr>
        <p:spPr/>
        <p:txBody>
          <a:bodyPr>
            <a:normAutofit lnSpcReduction="10000"/>
          </a:bodyPr>
          <a:lstStyle/>
          <a:p>
            <a:r>
              <a:rPr lang="en-US" sz="2000" b="1"/>
              <a:t>California, USA</a:t>
            </a:r>
            <a:r>
              <a:rPr lang="en-US" sz="2000"/>
              <a:t>: Prop 22 reclassifying gig workers as contractors with benefits</a:t>
            </a:r>
          </a:p>
          <a:p>
            <a:r>
              <a:rPr lang="en-US" sz="2000" b="1"/>
              <a:t>New York, USA</a:t>
            </a:r>
            <a:r>
              <a:rPr lang="en-US" sz="2000"/>
              <a:t>: passed six bills to set minimum pay and improve working conditions for independent contractors </a:t>
            </a:r>
          </a:p>
          <a:p>
            <a:r>
              <a:rPr lang="en-US" sz="2000" b="1"/>
              <a:t>United Kingdom</a:t>
            </a:r>
            <a:r>
              <a:rPr lang="en-US" sz="2000"/>
              <a:t>: introduced a ‘worker’ classification with benefits and protections </a:t>
            </a:r>
          </a:p>
          <a:p>
            <a:r>
              <a:rPr lang="en-CA" sz="2000" b="1"/>
              <a:t>Australia</a:t>
            </a:r>
            <a:r>
              <a:rPr lang="en-CA" sz="2000"/>
              <a:t>: unified national definition of the gig economy and benefits for gig workers</a:t>
            </a:r>
          </a:p>
          <a:p>
            <a:r>
              <a:rPr lang="en-CA" sz="2000" b="1"/>
              <a:t>Ontario</a:t>
            </a:r>
            <a:r>
              <a:rPr lang="en-CA" sz="2000"/>
              <a:t>: </a:t>
            </a:r>
            <a:r>
              <a:rPr lang="en-US" sz="2000"/>
              <a:t>Provincial legislation proposed that would give a $15 minimum wage to app-based gig workers (pending)</a:t>
            </a:r>
          </a:p>
          <a:p>
            <a:endParaRPr lang="en-CA" sz="2000"/>
          </a:p>
        </p:txBody>
      </p:sp>
      <p:pic>
        <p:nvPicPr>
          <p:cNvPr id="9" name="Content Placeholder 8">
            <a:extLst>
              <a:ext uri="{FF2B5EF4-FFF2-40B4-BE49-F238E27FC236}">
                <a16:creationId xmlns:a16="http://schemas.microsoft.com/office/drawing/2014/main" id="{229F9FF4-7E14-4E6C-B108-A0EF5DA3FE21}"/>
              </a:ext>
            </a:extLst>
          </p:cNvPr>
          <p:cNvPicPr>
            <a:picLocks noGrp="1" noChangeAspect="1"/>
          </p:cNvPicPr>
          <p:nvPr>
            <p:ph sz="quarter" idx="16"/>
          </p:nvPr>
        </p:nvPicPr>
        <p:blipFill>
          <a:blip r:embed="rId3"/>
          <a:stretch>
            <a:fillRect/>
          </a:stretch>
        </p:blipFill>
        <p:spPr>
          <a:xfrm>
            <a:off x="6157913" y="2256642"/>
            <a:ext cx="5562600" cy="3563916"/>
          </a:xfrm>
          <a:prstGeom prst="rect">
            <a:avLst/>
          </a:prstGeom>
        </p:spPr>
      </p:pic>
    </p:spTree>
    <p:extLst>
      <p:ext uri="{BB962C8B-B14F-4D97-AF65-F5344CB8AC3E}">
        <p14:creationId xmlns:p14="http://schemas.microsoft.com/office/powerpoint/2010/main" val="427425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3DE1FB3-8B15-4AF2-9FFE-5A76956F62EB}"/>
              </a:ext>
            </a:extLst>
          </p:cNvPr>
          <p:cNvSpPr>
            <a:spLocks noGrp="1"/>
          </p:cNvSpPr>
          <p:nvPr>
            <p:ph type="ctrTitle"/>
          </p:nvPr>
        </p:nvSpPr>
        <p:spPr>
          <a:xfrm>
            <a:off x="457359" y="3193872"/>
            <a:ext cx="11247120" cy="470257"/>
          </a:xfrm>
        </p:spPr>
        <p:txBody>
          <a:bodyPr/>
          <a:lstStyle/>
          <a:p>
            <a:r>
              <a:rPr lang="en-CA"/>
              <a:t>Stakeholder Interview Insights</a:t>
            </a:r>
          </a:p>
        </p:txBody>
      </p:sp>
      <p:sp>
        <p:nvSpPr>
          <p:cNvPr id="13" name="Subtitle 12">
            <a:extLst>
              <a:ext uri="{FF2B5EF4-FFF2-40B4-BE49-F238E27FC236}">
                <a16:creationId xmlns:a16="http://schemas.microsoft.com/office/drawing/2014/main" id="{459EFB96-232F-4ABC-B368-6B01176847CB}"/>
              </a:ext>
            </a:extLst>
          </p:cNvPr>
          <p:cNvSpPr>
            <a:spLocks noGrp="1"/>
          </p:cNvSpPr>
          <p:nvPr>
            <p:ph type="subTitle" idx="1"/>
          </p:nvPr>
        </p:nvSpPr>
        <p:spPr>
          <a:xfrm>
            <a:off x="457359" y="3867285"/>
            <a:ext cx="11247120" cy="319959"/>
          </a:xfrm>
        </p:spPr>
        <p:txBody>
          <a:bodyPr/>
          <a:lstStyle/>
          <a:p>
            <a:r>
              <a:rPr lang="en-CA"/>
              <a:t>Discussions with gig workers,</a:t>
            </a:r>
            <a:r>
              <a:rPr lang="en-US"/>
              <a:t> employers and knowledge holders</a:t>
            </a:r>
            <a:endParaRPr lang="en-CA"/>
          </a:p>
        </p:txBody>
      </p:sp>
      <p:sp>
        <p:nvSpPr>
          <p:cNvPr id="4" name="Slide Number Placeholder 3">
            <a:extLst>
              <a:ext uri="{FF2B5EF4-FFF2-40B4-BE49-F238E27FC236}">
                <a16:creationId xmlns:a16="http://schemas.microsoft.com/office/drawing/2014/main" id="{A37DB9EC-BC17-4B3C-B44C-34ADC56B4CFD}"/>
              </a:ext>
            </a:extLst>
          </p:cNvPr>
          <p:cNvSpPr>
            <a:spLocks noGrp="1"/>
          </p:cNvSpPr>
          <p:nvPr>
            <p:ph type="sldNum" sz="quarter" idx="12"/>
          </p:nvPr>
        </p:nvSpPr>
        <p:spPr/>
        <p:txBody>
          <a:bodyPr/>
          <a:lstStyle/>
          <a:p>
            <a:fld id="{E49001A6-4B87-4291-9C98-76B4260EB835}" type="slidenum">
              <a:rPr lang="en-US" smtClean="0"/>
              <a:pPr/>
              <a:t>11</a:t>
            </a:fld>
            <a:endParaRPr lang="en-US"/>
          </a:p>
        </p:txBody>
      </p:sp>
    </p:spTree>
    <p:extLst>
      <p:ext uri="{BB962C8B-B14F-4D97-AF65-F5344CB8AC3E}">
        <p14:creationId xmlns:p14="http://schemas.microsoft.com/office/powerpoint/2010/main" val="356220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4258FEE8-21AF-4F57-9881-DDA329D0B94F}"/>
              </a:ext>
            </a:extLst>
          </p:cNvPr>
          <p:cNvSpPr>
            <a:spLocks noGrp="1"/>
          </p:cNvSpPr>
          <p:nvPr>
            <p:ph type="subTitle" idx="1"/>
          </p:nvPr>
        </p:nvSpPr>
        <p:spPr>
          <a:xfrm>
            <a:off x="457359" y="1511882"/>
            <a:ext cx="11262360" cy="306366"/>
          </a:xfrm>
        </p:spPr>
        <p:txBody>
          <a:bodyPr/>
          <a:lstStyle/>
          <a:p>
            <a:r>
              <a:rPr lang="en-US" sz="2800">
                <a:solidFill>
                  <a:schemeClr val="accent1"/>
                </a:solidFill>
              </a:rPr>
              <a:t>Stakeholder interview responses </a:t>
            </a:r>
          </a:p>
        </p:txBody>
      </p:sp>
      <p:sp>
        <p:nvSpPr>
          <p:cNvPr id="4" name="Slide Number Placeholder 3">
            <a:extLst>
              <a:ext uri="{FF2B5EF4-FFF2-40B4-BE49-F238E27FC236}">
                <a16:creationId xmlns:a16="http://schemas.microsoft.com/office/drawing/2014/main" id="{7F48F489-511A-447F-809F-2871CE6A2DE5}"/>
              </a:ext>
            </a:extLst>
          </p:cNvPr>
          <p:cNvSpPr>
            <a:spLocks noGrp="1"/>
          </p:cNvSpPr>
          <p:nvPr>
            <p:ph type="sldNum" sz="quarter" idx="12"/>
          </p:nvPr>
        </p:nvSpPr>
        <p:spPr/>
        <p:txBody>
          <a:bodyPr/>
          <a:lstStyle/>
          <a:p>
            <a:fld id="{E49001A6-4B87-4291-9C98-76B4260EB835}" type="slidenum">
              <a:rPr lang="en-US" smtClean="0"/>
              <a:pPr/>
              <a:t>12</a:t>
            </a:fld>
            <a:endParaRPr lang="en-US"/>
          </a:p>
        </p:txBody>
      </p:sp>
      <p:sp>
        <p:nvSpPr>
          <p:cNvPr id="10" name="Text Placeholder 9">
            <a:extLst>
              <a:ext uri="{FF2B5EF4-FFF2-40B4-BE49-F238E27FC236}">
                <a16:creationId xmlns:a16="http://schemas.microsoft.com/office/drawing/2014/main" id="{BFBA9788-F363-4599-A744-D2DB839814E5}"/>
              </a:ext>
            </a:extLst>
          </p:cNvPr>
          <p:cNvSpPr>
            <a:spLocks noGrp="1"/>
          </p:cNvSpPr>
          <p:nvPr>
            <p:ph type="body" sz="quarter" idx="14"/>
          </p:nvPr>
        </p:nvSpPr>
        <p:spPr/>
        <p:txBody>
          <a:bodyPr/>
          <a:lstStyle/>
          <a:p>
            <a:r>
              <a:rPr lang="en-US" dirty="0"/>
              <a:t>The Gig Economy Forum – Report Presentation </a:t>
            </a:r>
          </a:p>
        </p:txBody>
      </p:sp>
      <p:graphicFrame>
        <p:nvGraphicFramePr>
          <p:cNvPr id="11" name="Content Placeholder 5">
            <a:extLst>
              <a:ext uri="{FF2B5EF4-FFF2-40B4-BE49-F238E27FC236}">
                <a16:creationId xmlns:a16="http://schemas.microsoft.com/office/drawing/2014/main" id="{4EBE6A5A-B87D-4363-98C1-696E09016548}"/>
              </a:ext>
            </a:extLst>
          </p:cNvPr>
          <p:cNvGraphicFramePr>
            <a:graphicFrameLocks noGrp="1"/>
          </p:cNvGraphicFramePr>
          <p:nvPr>
            <p:ph sz="quarter" idx="13"/>
            <p:extLst>
              <p:ext uri="{D42A27DB-BD31-4B8C-83A1-F6EECF244321}">
                <p14:modId xmlns:p14="http://schemas.microsoft.com/office/powerpoint/2010/main" val="1882669382"/>
              </p:ext>
            </p:extLst>
          </p:nvPr>
        </p:nvGraphicFramePr>
        <p:xfrm>
          <a:off x="417513" y="1981200"/>
          <a:ext cx="113014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11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4258FEE8-21AF-4F57-9881-DDA329D0B94F}"/>
              </a:ext>
            </a:extLst>
          </p:cNvPr>
          <p:cNvSpPr>
            <a:spLocks noGrp="1"/>
          </p:cNvSpPr>
          <p:nvPr>
            <p:ph type="subTitle" idx="1"/>
          </p:nvPr>
        </p:nvSpPr>
        <p:spPr>
          <a:xfrm>
            <a:off x="457359" y="1511882"/>
            <a:ext cx="11262360" cy="306366"/>
          </a:xfrm>
        </p:spPr>
        <p:txBody>
          <a:bodyPr/>
          <a:lstStyle/>
          <a:p>
            <a:r>
              <a:rPr lang="en-US" sz="2800">
                <a:solidFill>
                  <a:schemeClr val="accent1"/>
                </a:solidFill>
              </a:rPr>
              <a:t>Stakeholder interview responses continued…</a:t>
            </a:r>
          </a:p>
        </p:txBody>
      </p:sp>
      <p:sp>
        <p:nvSpPr>
          <p:cNvPr id="4" name="Slide Number Placeholder 3">
            <a:extLst>
              <a:ext uri="{FF2B5EF4-FFF2-40B4-BE49-F238E27FC236}">
                <a16:creationId xmlns:a16="http://schemas.microsoft.com/office/drawing/2014/main" id="{7F48F489-511A-447F-809F-2871CE6A2DE5}"/>
              </a:ext>
            </a:extLst>
          </p:cNvPr>
          <p:cNvSpPr>
            <a:spLocks noGrp="1"/>
          </p:cNvSpPr>
          <p:nvPr>
            <p:ph type="sldNum" sz="quarter" idx="12"/>
          </p:nvPr>
        </p:nvSpPr>
        <p:spPr/>
        <p:txBody>
          <a:bodyPr/>
          <a:lstStyle/>
          <a:p>
            <a:fld id="{E49001A6-4B87-4291-9C98-76B4260EB835}" type="slidenum">
              <a:rPr lang="en-US" smtClean="0"/>
              <a:pPr/>
              <a:t>13</a:t>
            </a:fld>
            <a:endParaRPr lang="en-US"/>
          </a:p>
        </p:txBody>
      </p:sp>
      <p:sp>
        <p:nvSpPr>
          <p:cNvPr id="10" name="Text Placeholder 9">
            <a:extLst>
              <a:ext uri="{FF2B5EF4-FFF2-40B4-BE49-F238E27FC236}">
                <a16:creationId xmlns:a16="http://schemas.microsoft.com/office/drawing/2014/main" id="{BFBA9788-F363-4599-A744-D2DB839814E5}"/>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graphicFrame>
        <p:nvGraphicFramePr>
          <p:cNvPr id="11" name="Content Placeholder 5">
            <a:extLst>
              <a:ext uri="{FF2B5EF4-FFF2-40B4-BE49-F238E27FC236}">
                <a16:creationId xmlns:a16="http://schemas.microsoft.com/office/drawing/2014/main" id="{4EBE6A5A-B87D-4363-98C1-696E09016548}"/>
              </a:ext>
            </a:extLst>
          </p:cNvPr>
          <p:cNvGraphicFramePr>
            <a:graphicFrameLocks noGrp="1"/>
          </p:cNvGraphicFramePr>
          <p:nvPr>
            <p:ph sz="quarter" idx="13"/>
            <p:extLst>
              <p:ext uri="{D42A27DB-BD31-4B8C-83A1-F6EECF244321}">
                <p14:modId xmlns:p14="http://schemas.microsoft.com/office/powerpoint/2010/main" val="498002571"/>
              </p:ext>
            </p:extLst>
          </p:nvPr>
        </p:nvGraphicFramePr>
        <p:xfrm>
          <a:off x="417513" y="1981200"/>
          <a:ext cx="113014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3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CFC11D6B-72A7-4658-9364-E7112E627AF5}"/>
              </a:ext>
            </a:extLst>
          </p:cNvPr>
          <p:cNvSpPr>
            <a:spLocks noGrp="1"/>
          </p:cNvSpPr>
          <p:nvPr>
            <p:ph type="subTitle" idx="1"/>
          </p:nvPr>
        </p:nvSpPr>
        <p:spPr>
          <a:xfrm>
            <a:off x="457359" y="1511880"/>
            <a:ext cx="11262360" cy="306366"/>
          </a:xfrm>
        </p:spPr>
        <p:txBody>
          <a:bodyPr/>
          <a:lstStyle/>
          <a:p>
            <a:r>
              <a:rPr lang="en-US" sz="2800">
                <a:solidFill>
                  <a:schemeClr val="accent1"/>
                </a:solidFill>
              </a:rPr>
              <a:t>We tested the following gig economy definition through interviews.…</a:t>
            </a:r>
          </a:p>
        </p:txBody>
      </p:sp>
      <p:sp>
        <p:nvSpPr>
          <p:cNvPr id="4" name="Slide Number Placeholder 3">
            <a:extLst>
              <a:ext uri="{FF2B5EF4-FFF2-40B4-BE49-F238E27FC236}">
                <a16:creationId xmlns:a16="http://schemas.microsoft.com/office/drawing/2014/main" id="{65E598EA-532B-4691-91CB-E3C6D3ED355F}"/>
              </a:ext>
            </a:extLst>
          </p:cNvPr>
          <p:cNvSpPr>
            <a:spLocks noGrp="1"/>
          </p:cNvSpPr>
          <p:nvPr>
            <p:ph type="sldNum" sz="quarter" idx="12"/>
          </p:nvPr>
        </p:nvSpPr>
        <p:spPr/>
        <p:txBody>
          <a:bodyPr/>
          <a:lstStyle/>
          <a:p>
            <a:fld id="{E49001A6-4B87-4291-9C98-76B4260EB835}" type="slidenum">
              <a:rPr lang="en-US" smtClean="0"/>
              <a:pPr/>
              <a:t>14</a:t>
            </a:fld>
            <a:endParaRPr lang="en-US"/>
          </a:p>
        </p:txBody>
      </p:sp>
      <p:sp>
        <p:nvSpPr>
          <p:cNvPr id="9" name="Text Placeholder 8">
            <a:extLst>
              <a:ext uri="{FF2B5EF4-FFF2-40B4-BE49-F238E27FC236}">
                <a16:creationId xmlns:a16="http://schemas.microsoft.com/office/drawing/2014/main" id="{FA82F8F1-1AF2-471D-A3C9-6820315B91F9}"/>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8" name="Content Placeholder 7">
            <a:extLst>
              <a:ext uri="{FF2B5EF4-FFF2-40B4-BE49-F238E27FC236}">
                <a16:creationId xmlns:a16="http://schemas.microsoft.com/office/drawing/2014/main" id="{76F62159-2978-4056-AA1A-2C0805B357F5}"/>
              </a:ext>
            </a:extLst>
          </p:cNvPr>
          <p:cNvSpPr>
            <a:spLocks noGrp="1"/>
          </p:cNvSpPr>
          <p:nvPr>
            <p:ph sz="quarter" idx="13"/>
          </p:nvPr>
        </p:nvSpPr>
        <p:spPr>
          <a:xfrm>
            <a:off x="417354" y="1981201"/>
            <a:ext cx="11012646" cy="1531434"/>
          </a:xfrm>
        </p:spPr>
        <p:txBody>
          <a:bodyPr>
            <a:normAutofit/>
          </a:bodyPr>
          <a:lstStyle/>
          <a:p>
            <a:pPr marL="0" indent="0" algn="ctr">
              <a:buNone/>
            </a:pPr>
            <a:r>
              <a:rPr lang="en-US" sz="1800" b="1" i="1">
                <a:solidFill>
                  <a:schemeClr val="tx2"/>
                </a:solidFill>
              </a:rPr>
              <a:t>The GIG economy is generally described as people working as Freelancers, Consultants, Independent Contractors and Professionals and temporary contract workers.  Working in the GIG economy can be a primary source of income or could also be in addition to other work as supplementary income. Some examples of GIG economy work could include, Artists, online handyman services, driving for Uber or LYFT, delivering food, writing programming code or freelance articles as well as part-time teaching.  </a:t>
            </a:r>
          </a:p>
        </p:txBody>
      </p:sp>
      <p:sp>
        <p:nvSpPr>
          <p:cNvPr id="10" name="Content Placeholder 9">
            <a:extLst>
              <a:ext uri="{FF2B5EF4-FFF2-40B4-BE49-F238E27FC236}">
                <a16:creationId xmlns:a16="http://schemas.microsoft.com/office/drawing/2014/main" id="{BC9A1559-D895-40B0-93C9-955E2398EEC8}"/>
              </a:ext>
            </a:extLst>
          </p:cNvPr>
          <p:cNvSpPr>
            <a:spLocks noGrp="1"/>
          </p:cNvSpPr>
          <p:nvPr>
            <p:ph sz="quarter" idx="16"/>
          </p:nvPr>
        </p:nvSpPr>
        <p:spPr>
          <a:xfrm>
            <a:off x="297887" y="3638497"/>
            <a:ext cx="11251580" cy="2686103"/>
          </a:xfrm>
        </p:spPr>
        <p:txBody>
          <a:bodyPr>
            <a:normAutofit/>
          </a:bodyPr>
          <a:lstStyle/>
          <a:p>
            <a:pPr marL="0" indent="0">
              <a:buClr>
                <a:schemeClr val="accent1"/>
              </a:buClr>
              <a:buNone/>
            </a:pPr>
            <a:r>
              <a:rPr lang="en-CA" sz="2000" b="1" dirty="0">
                <a:solidFill>
                  <a:schemeClr val="accent1"/>
                </a:solidFill>
              </a:rPr>
              <a:t>and received the following responses: </a:t>
            </a:r>
          </a:p>
          <a:p>
            <a:pPr marL="548100" lvl="1" indent="-342900">
              <a:buClr>
                <a:schemeClr val="accent1"/>
              </a:buClr>
              <a:buFont typeface="Arial" panose="020B0604020202020204" pitchFamily="34" charset="0"/>
              <a:buChar char="•"/>
            </a:pPr>
            <a:r>
              <a:rPr lang="en-CA" sz="1800" dirty="0"/>
              <a:t>Generally, agree with definition</a:t>
            </a:r>
          </a:p>
          <a:p>
            <a:pPr marL="548100" lvl="1" indent="-342900">
              <a:buClr>
                <a:schemeClr val="accent1"/>
              </a:buClr>
              <a:buFont typeface="Arial" panose="020B0604020202020204" pitchFamily="34" charset="0"/>
              <a:buChar char="•"/>
            </a:pPr>
            <a:r>
              <a:rPr lang="en-CA" sz="1800" dirty="0"/>
              <a:t>Characterized by part-time, often multiple jobs by one person</a:t>
            </a:r>
          </a:p>
          <a:p>
            <a:pPr marL="548100" lvl="1" indent="-342900">
              <a:buClr>
                <a:schemeClr val="accent1"/>
              </a:buClr>
              <a:buFont typeface="Arial" panose="020B0604020202020204" pitchFamily="34" charset="0"/>
              <a:buChar char="•"/>
            </a:pPr>
            <a:r>
              <a:rPr lang="en-CA" sz="1800" dirty="0"/>
              <a:t>Precarious; both in terms of wages and job security </a:t>
            </a:r>
          </a:p>
          <a:p>
            <a:pPr marL="548100" lvl="1" indent="-342900">
              <a:buClr>
                <a:schemeClr val="accent1"/>
              </a:buClr>
              <a:buFont typeface="Arial" panose="020B0604020202020204" pitchFamily="34" charset="0"/>
              <a:buChar char="•"/>
            </a:pPr>
            <a:r>
              <a:rPr lang="en-CA" sz="1800" dirty="0"/>
              <a:t>Freelance is an important, growth sub-sector of this economy </a:t>
            </a:r>
          </a:p>
          <a:p>
            <a:pPr marL="548100" lvl="1" indent="-342900">
              <a:buClr>
                <a:schemeClr val="accent1"/>
              </a:buClr>
              <a:buFont typeface="Arial" panose="020B0604020202020204" pitchFamily="34" charset="0"/>
              <a:buChar char="•"/>
            </a:pPr>
            <a:r>
              <a:rPr lang="en-US" sz="1800" dirty="0"/>
              <a:t>Definition needs to consider dependent contractors; those selling to only one company/employer</a:t>
            </a:r>
            <a:endParaRPr lang="en-CA" sz="1800" dirty="0"/>
          </a:p>
          <a:p>
            <a:pPr marL="548100" lvl="1" indent="-342900">
              <a:buClr>
                <a:schemeClr val="accent1"/>
              </a:buClr>
              <a:buFont typeface="Arial" panose="020B0604020202020204" pitchFamily="34" charset="0"/>
              <a:buChar char="•"/>
            </a:pPr>
            <a:r>
              <a:rPr lang="en-CA" sz="1800" dirty="0"/>
              <a:t>Include flexible</a:t>
            </a:r>
          </a:p>
          <a:p>
            <a:pPr marL="548100" lvl="1" indent="-342900">
              <a:buClr>
                <a:schemeClr val="accent1"/>
              </a:buClr>
              <a:buFont typeface="Arial" panose="020B0604020202020204" pitchFamily="34" charset="0"/>
              <a:buChar char="•"/>
            </a:pPr>
            <a:r>
              <a:rPr lang="en-CA" sz="1800" dirty="0"/>
              <a:t>Needs to reflect the economy is more low earning self-employment</a:t>
            </a:r>
          </a:p>
        </p:txBody>
      </p:sp>
    </p:spTree>
    <p:extLst>
      <p:ext uri="{BB962C8B-B14F-4D97-AF65-F5344CB8AC3E}">
        <p14:creationId xmlns:p14="http://schemas.microsoft.com/office/powerpoint/2010/main" val="227454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A7446E-6549-460D-BE13-BCC9640294B0}"/>
              </a:ext>
            </a:extLst>
          </p:cNvPr>
          <p:cNvSpPr>
            <a:spLocks noGrp="1"/>
          </p:cNvSpPr>
          <p:nvPr>
            <p:ph type="ctrTitle"/>
          </p:nvPr>
        </p:nvSpPr>
        <p:spPr>
          <a:xfrm>
            <a:off x="457359" y="2988686"/>
            <a:ext cx="11247120" cy="880626"/>
          </a:xfrm>
        </p:spPr>
        <p:txBody>
          <a:bodyPr/>
          <a:lstStyle/>
          <a:p>
            <a:r>
              <a:rPr lang="en-US" sz="4800" dirty="0"/>
              <a:t>Who’s included in Toronto’s Gig Economy?</a:t>
            </a:r>
            <a:br>
              <a:rPr lang="en-US" sz="4800" dirty="0"/>
            </a:br>
            <a:endParaRPr lang="en-CA" dirty="0"/>
          </a:p>
        </p:txBody>
      </p:sp>
      <p:sp>
        <p:nvSpPr>
          <p:cNvPr id="13" name="Subtitle 12">
            <a:extLst>
              <a:ext uri="{FF2B5EF4-FFF2-40B4-BE49-F238E27FC236}">
                <a16:creationId xmlns:a16="http://schemas.microsoft.com/office/drawing/2014/main" id="{6C1AFDA5-D0FB-49D4-9A53-980279CC80BE}"/>
              </a:ext>
            </a:extLst>
          </p:cNvPr>
          <p:cNvSpPr>
            <a:spLocks noGrp="1"/>
          </p:cNvSpPr>
          <p:nvPr>
            <p:ph type="subTitle" idx="1"/>
          </p:nvPr>
        </p:nvSpPr>
        <p:spPr>
          <a:xfrm>
            <a:off x="457359" y="3867285"/>
            <a:ext cx="11247120" cy="319959"/>
          </a:xfrm>
        </p:spPr>
        <p:txBody>
          <a:bodyPr/>
          <a:lstStyle/>
          <a:p>
            <a:r>
              <a:rPr lang="en-CA"/>
              <a:t>Panel Survey Insights</a:t>
            </a:r>
          </a:p>
        </p:txBody>
      </p:sp>
      <p:sp>
        <p:nvSpPr>
          <p:cNvPr id="4" name="Slide Number Placeholder 3">
            <a:extLst>
              <a:ext uri="{FF2B5EF4-FFF2-40B4-BE49-F238E27FC236}">
                <a16:creationId xmlns:a16="http://schemas.microsoft.com/office/drawing/2014/main" id="{40F35AF5-510A-4AF9-A80C-17722431A87F}"/>
              </a:ext>
            </a:extLst>
          </p:cNvPr>
          <p:cNvSpPr>
            <a:spLocks noGrp="1"/>
          </p:cNvSpPr>
          <p:nvPr>
            <p:ph type="sldNum" sz="quarter" idx="12"/>
          </p:nvPr>
        </p:nvSpPr>
        <p:spPr/>
        <p:txBody>
          <a:bodyPr/>
          <a:lstStyle/>
          <a:p>
            <a:fld id="{E49001A6-4B87-4291-9C98-76B4260EB835}" type="slidenum">
              <a:rPr lang="en-US" smtClean="0"/>
              <a:pPr/>
              <a:t>15</a:t>
            </a:fld>
            <a:endParaRPr lang="en-US"/>
          </a:p>
        </p:txBody>
      </p:sp>
    </p:spTree>
    <p:extLst>
      <p:ext uri="{BB962C8B-B14F-4D97-AF65-F5344CB8AC3E}">
        <p14:creationId xmlns:p14="http://schemas.microsoft.com/office/powerpoint/2010/main" val="186324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0C67D960-DDA2-495E-A5B9-96A8C7A84010}"/>
              </a:ext>
            </a:extLst>
          </p:cNvPr>
          <p:cNvSpPr>
            <a:spLocks noGrp="1"/>
          </p:cNvSpPr>
          <p:nvPr>
            <p:ph type="subTitle" idx="1"/>
          </p:nvPr>
        </p:nvSpPr>
        <p:spPr>
          <a:xfrm>
            <a:off x="457359" y="1511881"/>
            <a:ext cx="11262360" cy="306366"/>
          </a:xfrm>
        </p:spPr>
        <p:txBody>
          <a:bodyPr/>
          <a:lstStyle/>
          <a:p>
            <a:r>
              <a:rPr lang="en-CA" sz="2800">
                <a:solidFill>
                  <a:schemeClr val="accent1"/>
                </a:solidFill>
              </a:rPr>
              <a:t>Gig Economy Panel Survey Key Takeaways </a:t>
            </a:r>
          </a:p>
        </p:txBody>
      </p:sp>
      <p:sp>
        <p:nvSpPr>
          <p:cNvPr id="5" name="Slide Number Placeholder 4">
            <a:extLst>
              <a:ext uri="{FF2B5EF4-FFF2-40B4-BE49-F238E27FC236}">
                <a16:creationId xmlns:a16="http://schemas.microsoft.com/office/drawing/2014/main" id="{CBC38DD4-D03A-4765-B170-04D85C40AC23}"/>
              </a:ext>
            </a:extLst>
          </p:cNvPr>
          <p:cNvSpPr>
            <a:spLocks noGrp="1"/>
          </p:cNvSpPr>
          <p:nvPr>
            <p:ph type="sldNum" sz="quarter" idx="12"/>
          </p:nvPr>
        </p:nvSpPr>
        <p:spPr/>
        <p:txBody>
          <a:bodyPr/>
          <a:lstStyle/>
          <a:p>
            <a:fld id="{E49001A6-4B87-4291-9C98-76B4260EB835}" type="slidenum">
              <a:rPr lang="en-US" smtClean="0"/>
              <a:pPr/>
              <a:t>16</a:t>
            </a:fld>
            <a:endParaRPr lang="en-US"/>
          </a:p>
        </p:txBody>
      </p:sp>
      <p:sp>
        <p:nvSpPr>
          <p:cNvPr id="8" name="Text Placeholder 7">
            <a:extLst>
              <a:ext uri="{FF2B5EF4-FFF2-40B4-BE49-F238E27FC236}">
                <a16:creationId xmlns:a16="http://schemas.microsoft.com/office/drawing/2014/main" id="{995BCAC7-89D6-4BE4-996F-D655647D46BF}"/>
              </a:ext>
            </a:extLst>
          </p:cNvPr>
          <p:cNvSpPr>
            <a:spLocks noGrp="1"/>
          </p:cNvSpPr>
          <p:nvPr>
            <p:ph type="body" sz="quarter" idx="14"/>
          </p:nvPr>
        </p:nvSpPr>
        <p:spPr/>
        <p:txBody>
          <a:bodyPr/>
          <a:lstStyle/>
          <a:p>
            <a:r>
              <a:rPr lang="en-US" dirty="0"/>
              <a:t>The Gig Economy Forum – Report Presentation </a:t>
            </a:r>
          </a:p>
        </p:txBody>
      </p:sp>
      <p:sp>
        <p:nvSpPr>
          <p:cNvPr id="7" name="Content Placeholder 6">
            <a:extLst>
              <a:ext uri="{FF2B5EF4-FFF2-40B4-BE49-F238E27FC236}">
                <a16:creationId xmlns:a16="http://schemas.microsoft.com/office/drawing/2014/main" id="{30BA862E-2A80-4A52-B745-B5892593C418}"/>
              </a:ext>
            </a:extLst>
          </p:cNvPr>
          <p:cNvSpPr>
            <a:spLocks noGrp="1"/>
          </p:cNvSpPr>
          <p:nvPr>
            <p:ph sz="quarter" idx="13"/>
          </p:nvPr>
        </p:nvSpPr>
        <p:spPr/>
        <p:txBody>
          <a:bodyPr/>
          <a:lstStyle/>
          <a:p>
            <a:r>
              <a:rPr lang="en-CA" sz="1800" b="1">
                <a:effectLst/>
                <a:latin typeface="Calibri" panose="020F0502020204030204" pitchFamily="34" charset="0"/>
                <a:ea typeface="Calibri" panose="020F0502020204030204" pitchFamily="34" charset="0"/>
                <a:cs typeface="Times New Roman" panose="02020603050405020304" pitchFamily="18" charset="0"/>
              </a:rPr>
              <a:t>Wide-ranging types of work and work arrangements – </a:t>
            </a:r>
            <a:r>
              <a:rPr lang="en-CA" sz="1800">
                <a:effectLst/>
                <a:latin typeface="Calibri" panose="020F0502020204030204" pitchFamily="34" charset="0"/>
                <a:ea typeface="Calibri" panose="020F0502020204030204" pitchFamily="34" charset="0"/>
                <a:cs typeface="Times New Roman" panose="02020603050405020304" pitchFamily="18" charset="0"/>
              </a:rPr>
              <a:t>Gig work spanned many different work arrangements, and hours. Workers often provided services to several companies. Food delivery, home-based computer work, office work and data entry were some of the most common occupations.</a:t>
            </a:r>
          </a:p>
          <a:p>
            <a:r>
              <a:rPr lang="en-CA" sz="1800" b="1">
                <a:effectLst/>
                <a:latin typeface="Calibri" panose="020F0502020204030204" pitchFamily="34" charset="0"/>
                <a:ea typeface="Calibri" panose="020F0502020204030204" pitchFamily="34" charset="0"/>
                <a:cs typeface="Times New Roman" panose="02020603050405020304" pitchFamily="18" charset="0"/>
              </a:rPr>
              <a:t>High levels of moderate satisfaction – </a:t>
            </a:r>
            <a:r>
              <a:rPr lang="en-CA" sz="1800">
                <a:effectLst/>
                <a:latin typeface="Calibri" panose="020F0502020204030204" pitchFamily="34" charset="0"/>
                <a:ea typeface="Calibri" panose="020F0502020204030204" pitchFamily="34" charset="0"/>
                <a:cs typeface="Times New Roman" panose="02020603050405020304" pitchFamily="18" charset="0"/>
              </a:rPr>
              <a:t>55% of gig workers were somewhat satisfied working in the Gig Economy, 36% were very satisfied.</a:t>
            </a:r>
            <a:endParaRPr lang="en-CA" sz="1800">
              <a:latin typeface="Calibri" panose="020F0502020204030204" pitchFamily="34" charset="0"/>
              <a:ea typeface="Calibri" panose="020F0502020204030204" pitchFamily="34" charset="0"/>
              <a:cs typeface="Times New Roman" panose="02020603050405020304" pitchFamily="18" charset="0"/>
            </a:endParaRPr>
          </a:p>
          <a:p>
            <a:r>
              <a:rPr lang="en-CA" sz="1800" b="1">
                <a:effectLst/>
                <a:latin typeface="Calibri" panose="020F0502020204030204" pitchFamily="34" charset="0"/>
                <a:ea typeface="Calibri" panose="020F0502020204030204" pitchFamily="34" charset="0"/>
                <a:cs typeface="Times New Roman" panose="02020603050405020304" pitchFamily="18" charset="0"/>
              </a:rPr>
              <a:t>Key Benefits of work in the Gig Economy - </a:t>
            </a:r>
            <a:r>
              <a:rPr lang="en-US" sz="1800">
                <a:effectLst/>
                <a:latin typeface="Calibri" panose="020F0502020204030204" pitchFamily="34" charset="0"/>
                <a:ea typeface="Calibri" panose="020F0502020204030204" pitchFamily="34" charset="0"/>
                <a:cs typeface="Times New Roman" panose="02020603050405020304" pitchFamily="18" charset="0"/>
              </a:rPr>
              <a:t>The four factors with the highest amount of satisfaction among respondents were: ability to control amount of work, work/life balance, flexibility of schedule, and flexibility of work arrangements.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r>
              <a:rPr lang="en-CA" sz="1800" b="1">
                <a:effectLst/>
                <a:latin typeface="Calibri" panose="020F0502020204030204" pitchFamily="34" charset="0"/>
                <a:ea typeface="Calibri" panose="020F0502020204030204" pitchFamily="34" charset="0"/>
                <a:cs typeface="Times New Roman" panose="02020603050405020304" pitchFamily="18" charset="0"/>
              </a:rPr>
              <a:t>Key challenges and priorities in the gig economy – </a:t>
            </a:r>
            <a:r>
              <a:rPr lang="en-CA" sz="1800">
                <a:effectLst/>
                <a:latin typeface="Calibri" panose="020F0502020204030204" pitchFamily="34" charset="0"/>
                <a:ea typeface="Calibri" panose="020F0502020204030204" pitchFamily="34" charset="0"/>
                <a:cs typeface="Times New Roman" panose="02020603050405020304" pitchFamily="18" charset="0"/>
              </a:rPr>
              <a:t>Top four priorities: </a:t>
            </a:r>
            <a:r>
              <a:rPr lang="en-US" sz="1800">
                <a:effectLst/>
                <a:latin typeface="Calibri" panose="020F0502020204030204" pitchFamily="34" charset="0"/>
                <a:ea typeface="Calibri" panose="020F0502020204030204" pitchFamily="34" charset="0"/>
                <a:cs typeface="Times New Roman" panose="02020603050405020304" pitchFamily="18" charset="0"/>
              </a:rPr>
              <a:t>access to sick pay, job security, access to health insurance, and career growth opportunities.</a:t>
            </a:r>
            <a:endParaRPr lang="en-CA" sz="1800">
              <a:latin typeface="Calibri" panose="020F0502020204030204" pitchFamily="34" charset="0"/>
              <a:ea typeface="Calibri" panose="020F0502020204030204" pitchFamily="34" charset="0"/>
              <a:cs typeface="Times New Roman" panose="02020603050405020304" pitchFamily="18" charset="0"/>
            </a:endParaRPr>
          </a:p>
          <a:p>
            <a:r>
              <a:rPr lang="en-CA" sz="1800" b="1">
                <a:effectLst/>
                <a:latin typeface="Calibri" panose="020F0502020204030204" pitchFamily="34" charset="0"/>
                <a:ea typeface="Calibri" panose="020F0502020204030204" pitchFamily="34" charset="0"/>
                <a:cs typeface="Times New Roman" panose="02020603050405020304" pitchFamily="18" charset="0"/>
              </a:rPr>
              <a:t>Evidence of Discrimination in the Gig Economy - </a:t>
            </a:r>
            <a:r>
              <a:rPr lang="en-US" sz="1800">
                <a:effectLst/>
                <a:latin typeface="Calibri" panose="020F0502020204030204" pitchFamily="34" charset="0"/>
                <a:ea typeface="Calibri" panose="020F0502020204030204" pitchFamily="34" charset="0"/>
                <a:cs typeface="Times New Roman" panose="02020603050405020304" pitchFamily="18" charset="0"/>
              </a:rPr>
              <a:t>14% of the marginalized populations in th</a:t>
            </a:r>
            <a:r>
              <a:rPr lang="en-US" sz="1800">
                <a:latin typeface="Calibri" panose="020F0502020204030204" pitchFamily="34" charset="0"/>
                <a:ea typeface="Calibri" panose="020F0502020204030204" pitchFamily="34" charset="0"/>
                <a:cs typeface="Times New Roman" panose="02020603050405020304" pitchFamily="18" charset="0"/>
              </a:rPr>
              <a:t>e survey </a:t>
            </a:r>
            <a:r>
              <a:rPr lang="en-US" sz="1800">
                <a:effectLst/>
                <a:latin typeface="Calibri" panose="020F0502020204030204" pitchFamily="34" charset="0"/>
                <a:ea typeface="Calibri" panose="020F0502020204030204" pitchFamily="34" charset="0"/>
                <a:cs typeface="Times New Roman" panose="02020603050405020304" pitchFamily="18" charset="0"/>
              </a:rPr>
              <a:t>reported issues related to discrimination that they had experienced in the Gig Economy.</a:t>
            </a:r>
            <a:endParaRPr lang="en-CA"/>
          </a:p>
        </p:txBody>
      </p:sp>
    </p:spTree>
    <p:extLst>
      <p:ext uri="{BB962C8B-B14F-4D97-AF65-F5344CB8AC3E}">
        <p14:creationId xmlns:p14="http://schemas.microsoft.com/office/powerpoint/2010/main" val="142831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BA23C-4C0E-4FE6-9C95-23B69C42651D}"/>
              </a:ext>
            </a:extLst>
          </p:cNvPr>
          <p:cNvSpPr>
            <a:spLocks noGrp="1"/>
          </p:cNvSpPr>
          <p:nvPr>
            <p:ph type="sldNum" sz="quarter" idx="12"/>
          </p:nvPr>
        </p:nvSpPr>
        <p:spPr/>
        <p:txBody>
          <a:bodyPr/>
          <a:lstStyle/>
          <a:p>
            <a:fld id="{E49001A6-4B87-4291-9C98-76B4260EB835}" type="slidenum">
              <a:rPr lang="en-US" smtClean="0"/>
              <a:pPr/>
              <a:t>17</a:t>
            </a:fld>
            <a:endParaRPr lang="en-US"/>
          </a:p>
        </p:txBody>
      </p:sp>
      <p:sp>
        <p:nvSpPr>
          <p:cNvPr id="5" name="Text Placeholder 4">
            <a:extLst>
              <a:ext uri="{FF2B5EF4-FFF2-40B4-BE49-F238E27FC236}">
                <a16:creationId xmlns:a16="http://schemas.microsoft.com/office/drawing/2014/main" id="{920A918E-8E4C-467C-8E73-5FB1A9344496}"/>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7" name="Subtitle 1">
            <a:extLst>
              <a:ext uri="{FF2B5EF4-FFF2-40B4-BE49-F238E27FC236}">
                <a16:creationId xmlns:a16="http://schemas.microsoft.com/office/drawing/2014/main" id="{8294D2C8-E8CC-4774-BAF6-2D7279C5E883}"/>
              </a:ext>
            </a:extLst>
          </p:cNvPr>
          <p:cNvSpPr txBox="1">
            <a:spLocks/>
          </p:cNvSpPr>
          <p:nvPr/>
        </p:nvSpPr>
        <p:spPr>
          <a:xfrm>
            <a:off x="457358" y="1447989"/>
            <a:ext cx="11262360" cy="306366"/>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CA" sz="2800">
                <a:solidFill>
                  <a:srgbClr val="007385"/>
                </a:solidFill>
              </a:rPr>
              <a:t>Reasons for Entering Gig Economy</a:t>
            </a:r>
          </a:p>
        </p:txBody>
      </p:sp>
      <p:graphicFrame>
        <p:nvGraphicFramePr>
          <p:cNvPr id="8" name="Chart 7" descr="f7b9b454-1ba6-40d6-8be0-718e1fcb258e chart.10">
            <a:extLst>
              <a:ext uri="{FF2B5EF4-FFF2-40B4-BE49-F238E27FC236}">
                <a16:creationId xmlns:a16="http://schemas.microsoft.com/office/drawing/2014/main" id="{83FF72E4-1C23-4832-B3A7-AD007CFECD57}"/>
              </a:ext>
            </a:extLst>
          </p:cNvPr>
          <p:cNvGraphicFramePr/>
          <p:nvPr>
            <p:extLst>
              <p:ext uri="{D42A27DB-BD31-4B8C-83A1-F6EECF244321}">
                <p14:modId xmlns:p14="http://schemas.microsoft.com/office/powerpoint/2010/main" val="629470998"/>
              </p:ext>
            </p:extLst>
          </p:nvPr>
        </p:nvGraphicFramePr>
        <p:xfrm>
          <a:off x="1362074" y="2455096"/>
          <a:ext cx="8029575" cy="3702900"/>
        </p:xfrm>
        <a:graphic>
          <a:graphicData uri="http://schemas.openxmlformats.org/drawingml/2006/chart">
            <c:chart xmlns:c="http://schemas.openxmlformats.org/drawingml/2006/chart" xmlns:r="http://schemas.openxmlformats.org/officeDocument/2006/relationships" r:id="rId2"/>
          </a:graphicData>
        </a:graphic>
      </p:graphicFrame>
      <p:sp>
        <p:nvSpPr>
          <p:cNvPr id="9" name="To what extent wa..." descr="a85edc18-d38d-4052-9f70-31fee0abef4c To what extent wa...">
            <a:extLst>
              <a:ext uri="{FF2B5EF4-FFF2-40B4-BE49-F238E27FC236}">
                <a16:creationId xmlns:a16="http://schemas.microsoft.com/office/drawing/2014/main" id="{EA921875-396F-42AB-8064-67CC92E0484C}"/>
              </a:ext>
            </a:extLst>
          </p:cNvPr>
          <p:cNvSpPr/>
          <p:nvPr/>
        </p:nvSpPr>
        <p:spPr>
          <a:xfrm>
            <a:off x="1508919" y="2077364"/>
            <a:ext cx="7882730" cy="377732"/>
          </a:xfrm>
          <a:prstGeom prst="rect">
            <a:avLst/>
          </a:prstGeom>
          <a:solidFill>
            <a:srgbClr val="FFFFFF">
              <a:alpha val="0"/>
            </a:srgbClr>
          </a:solidFill>
        </p:spPr>
        <p:txBody>
          <a:bodyPr wrap="square" lIns="0" tIns="0" rIns="0" bIns="0" anchor="t">
            <a:spAutoFit/>
          </a:bodyPr>
          <a:lstStyle/>
          <a:p>
            <a:pPr marL="0" lvl="0" indent="0" algn="ctr">
              <a:lnSpc>
                <a:spcPct val="114583"/>
              </a:lnSpc>
              <a:buNone/>
            </a:pPr>
            <a:r>
              <a:rPr sz="1100" b="1" i="0" u="none" strike="noStrike">
                <a:solidFill>
                  <a:srgbClr val="000000"/>
                </a:solidFill>
                <a:latin typeface="Open Sans"/>
              </a:rPr>
              <a:t>To what extent was each of the following statements a factor in your decision to participate in the Gig Economy? (n=163)</a:t>
            </a:r>
            <a:endParaRPr sz="1400"/>
          </a:p>
        </p:txBody>
      </p:sp>
    </p:spTree>
    <p:extLst>
      <p:ext uri="{BB962C8B-B14F-4D97-AF65-F5344CB8AC3E}">
        <p14:creationId xmlns:p14="http://schemas.microsoft.com/office/powerpoint/2010/main" val="76744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805D46F-0FC1-4786-A554-D9147D0D7005}"/>
              </a:ext>
            </a:extLst>
          </p:cNvPr>
          <p:cNvSpPr>
            <a:spLocks noGrp="1"/>
          </p:cNvSpPr>
          <p:nvPr>
            <p:ph type="subTitle" idx="1"/>
          </p:nvPr>
        </p:nvSpPr>
        <p:spPr/>
        <p:txBody>
          <a:bodyPr/>
          <a:lstStyle/>
          <a:p>
            <a:r>
              <a:rPr lang="en-CA" sz="2800" dirty="0">
                <a:solidFill>
                  <a:srgbClr val="007385"/>
                </a:solidFill>
              </a:rPr>
              <a:t>Gauging the Policy Priorities for Gig Workers - Priority Matrix</a:t>
            </a:r>
          </a:p>
        </p:txBody>
      </p:sp>
      <p:sp>
        <p:nvSpPr>
          <p:cNvPr id="4" name="Slide Number Placeholder 3">
            <a:extLst>
              <a:ext uri="{FF2B5EF4-FFF2-40B4-BE49-F238E27FC236}">
                <a16:creationId xmlns:a16="http://schemas.microsoft.com/office/drawing/2014/main" id="{B1136284-2997-4B1E-9369-BF5FEDFBC135}"/>
              </a:ext>
            </a:extLst>
          </p:cNvPr>
          <p:cNvSpPr>
            <a:spLocks noGrp="1"/>
          </p:cNvSpPr>
          <p:nvPr>
            <p:ph type="sldNum" sz="quarter" idx="12"/>
          </p:nvPr>
        </p:nvSpPr>
        <p:spPr/>
        <p:txBody>
          <a:bodyPr/>
          <a:lstStyle/>
          <a:p>
            <a:fld id="{E49001A6-4B87-4291-9C98-76B4260EB835}" type="slidenum">
              <a:rPr lang="en-US" smtClean="0"/>
              <a:pPr/>
              <a:t>18</a:t>
            </a:fld>
            <a:endParaRPr lang="en-US"/>
          </a:p>
        </p:txBody>
      </p:sp>
      <p:sp>
        <p:nvSpPr>
          <p:cNvPr id="10" name="Text Placeholder 9">
            <a:extLst>
              <a:ext uri="{FF2B5EF4-FFF2-40B4-BE49-F238E27FC236}">
                <a16:creationId xmlns:a16="http://schemas.microsoft.com/office/drawing/2014/main" id="{77D4B2E8-2A4B-4D63-9856-A665E82C6D7D}"/>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7" name="The Priority Matr..." descr="1916ca34-0594-4b37-99fb-e5876bc8ac64 The Priority Matr...">
            <a:extLst>
              <a:ext uri="{FF2B5EF4-FFF2-40B4-BE49-F238E27FC236}">
                <a16:creationId xmlns:a16="http://schemas.microsoft.com/office/drawing/2014/main" id="{D92858DF-066D-4CA8-B032-EF559671D944}"/>
              </a:ext>
            </a:extLst>
          </p:cNvPr>
          <p:cNvSpPr/>
          <p:nvPr/>
        </p:nvSpPr>
        <p:spPr>
          <a:xfrm>
            <a:off x="1043559" y="2100334"/>
            <a:ext cx="4080891" cy="2657331"/>
          </a:xfrm>
          <a:prstGeom prst="rect">
            <a:avLst/>
          </a:prstGeom>
          <a:noFill/>
        </p:spPr>
        <p:txBody>
          <a:bodyPr wrap="square" lIns="0" tIns="15240" rIns="0" bIns="0" anchor="t">
            <a:spAutoFit/>
          </a:bodyPr>
          <a:lstStyle/>
          <a:p>
            <a:pPr marL="0" lvl="0" indent="0" algn="l">
              <a:lnSpc>
                <a:spcPct val="114583"/>
              </a:lnSpc>
              <a:buNone/>
            </a:pPr>
            <a:r>
              <a:rPr sz="1200" b="1" i="0" u="none" strike="noStrike">
                <a:solidFill>
                  <a:srgbClr val="000000"/>
                </a:solidFill>
                <a:latin typeface="Open Sans"/>
              </a:rPr>
              <a:t>The Priority Matrix consists of three metrics:</a:t>
            </a:r>
            <a:endParaRPr lang="en-CA" sz="1200" b="1" i="0" u="none" strike="noStrike">
              <a:solidFill>
                <a:srgbClr val="000000"/>
              </a:solidFill>
              <a:latin typeface="Open Sans"/>
            </a:endParaRPr>
          </a:p>
          <a:p>
            <a:pPr marL="0" lvl="0" indent="0" algn="l">
              <a:lnSpc>
                <a:spcPct val="114583"/>
              </a:lnSpc>
              <a:buNone/>
            </a:pPr>
            <a:endParaRPr/>
          </a:p>
          <a:p>
            <a:pPr marL="0" lvl="0" indent="0" algn="l">
              <a:lnSpc>
                <a:spcPct val="114583"/>
              </a:lnSpc>
              <a:buNone/>
            </a:pPr>
            <a:r>
              <a:rPr sz="1200" b="1" i="0" u="none" strike="noStrike">
                <a:solidFill>
                  <a:srgbClr val="000000"/>
                </a:solidFill>
                <a:latin typeface="Open Sans"/>
              </a:rPr>
              <a:t>Level of Importance</a:t>
            </a:r>
            <a:r>
              <a:rPr sz="1200" b="0" i="0" u="none" strike="noStrike">
                <a:solidFill>
                  <a:srgbClr val="000000"/>
                </a:solidFill>
                <a:latin typeface="Open Sans"/>
              </a:rPr>
              <a:t>: A statistical measure of the strength of relationship between the factor, and overall satisfaction.</a:t>
            </a:r>
            <a:endParaRPr lang="en-CA" sz="1200" b="0" i="0" u="none" strike="noStrike">
              <a:solidFill>
                <a:srgbClr val="000000"/>
              </a:solidFill>
              <a:latin typeface="Open Sans"/>
            </a:endParaRPr>
          </a:p>
          <a:p>
            <a:pPr marL="0" lvl="0" indent="0" algn="l">
              <a:lnSpc>
                <a:spcPct val="114583"/>
              </a:lnSpc>
              <a:buNone/>
            </a:pPr>
            <a:endParaRPr/>
          </a:p>
          <a:p>
            <a:pPr marL="0" lvl="0" indent="0" algn="l">
              <a:lnSpc>
                <a:spcPct val="114583"/>
              </a:lnSpc>
              <a:buNone/>
            </a:pPr>
            <a:r>
              <a:rPr sz="1200" b="1" i="0" u="none" strike="noStrike">
                <a:solidFill>
                  <a:srgbClr val="000000"/>
                </a:solidFill>
                <a:latin typeface="Open Sans"/>
              </a:rPr>
              <a:t>Performance</a:t>
            </a:r>
            <a:r>
              <a:rPr sz="1200" b="0" i="0" u="none" strike="noStrike">
                <a:solidFill>
                  <a:srgbClr val="000000"/>
                </a:solidFill>
                <a:latin typeface="Open Sans"/>
              </a:rPr>
              <a:t>: The percentage of gig workers somewhat or very satisfied with this attribute of the gig economy.</a:t>
            </a:r>
            <a:endParaRPr lang="en-CA" sz="1200" b="0" i="0" u="none" strike="noStrike">
              <a:solidFill>
                <a:srgbClr val="000000"/>
              </a:solidFill>
              <a:latin typeface="Open Sans"/>
            </a:endParaRPr>
          </a:p>
          <a:p>
            <a:pPr marL="0" lvl="0" indent="0" algn="l">
              <a:lnSpc>
                <a:spcPct val="114583"/>
              </a:lnSpc>
              <a:buNone/>
            </a:pPr>
            <a:endParaRPr/>
          </a:p>
          <a:p>
            <a:pPr marL="0" lvl="0" indent="0" algn="l">
              <a:lnSpc>
                <a:spcPct val="114583"/>
              </a:lnSpc>
              <a:buNone/>
            </a:pPr>
            <a:r>
              <a:rPr sz="1200" b="1" i="0" u="none" strike="noStrike">
                <a:solidFill>
                  <a:srgbClr val="000000"/>
                </a:solidFill>
                <a:latin typeface="Open Sans"/>
              </a:rPr>
              <a:t>Priority rank</a:t>
            </a:r>
            <a:r>
              <a:rPr sz="1200" b="0" i="0" u="none" strike="noStrike">
                <a:solidFill>
                  <a:srgbClr val="000000"/>
                </a:solidFill>
                <a:latin typeface="Open Sans"/>
              </a:rPr>
              <a:t>: Determined for each factor based high levels of importance and low levels of performance.</a:t>
            </a:r>
            <a:endParaRPr/>
          </a:p>
        </p:txBody>
      </p:sp>
      <p:pic>
        <p:nvPicPr>
          <p:cNvPr id="8" name="table2" descr="3a7a1b3b-3624-4833-9654-fdd5320a1a68 table2">
            <a:extLst>
              <a:ext uri="{FF2B5EF4-FFF2-40B4-BE49-F238E27FC236}">
                <a16:creationId xmlns:a16="http://schemas.microsoft.com/office/drawing/2014/main" id="{C1ABAD3B-BBC8-48BE-BE4B-3F3E7B3D74B7}"/>
              </a:ext>
            </a:extLst>
          </p:cNvPr>
          <p:cNvPicPr>
            <a:picLocks noChangeAspect="1"/>
          </p:cNvPicPr>
          <p:nvPr/>
        </p:nvPicPr>
        <p:blipFill>
          <a:blip r:embed="rId2" cstate="print"/>
          <a:stretch>
            <a:fillRect/>
          </a:stretch>
        </p:blipFill>
        <p:spPr>
          <a:xfrm>
            <a:off x="5711787" y="2007453"/>
            <a:ext cx="5181600" cy="3800475"/>
          </a:xfrm>
          <a:prstGeom prst="rect">
            <a:avLst/>
          </a:prstGeom>
        </p:spPr>
      </p:pic>
    </p:spTree>
    <p:extLst>
      <p:ext uri="{BB962C8B-B14F-4D97-AF65-F5344CB8AC3E}">
        <p14:creationId xmlns:p14="http://schemas.microsoft.com/office/powerpoint/2010/main" val="82947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457359" y="2690337"/>
            <a:ext cx="11247120" cy="1477328"/>
          </a:xfrm>
        </p:spPr>
        <p:txBody>
          <a:bodyPr/>
          <a:lstStyle/>
          <a:p>
            <a:pPr>
              <a:lnSpc>
                <a:spcPct val="100000"/>
              </a:lnSpc>
            </a:pPr>
            <a:r>
              <a:rPr lang="en-CA" sz="4800" dirty="0"/>
              <a:t>Strategic Directions and Recommendations</a:t>
            </a:r>
            <a:br>
              <a:rPr lang="en-CA" sz="4800" dirty="0"/>
            </a:br>
            <a:endParaRPr lang="en-US" dirty="0"/>
          </a:p>
        </p:txBody>
      </p:sp>
      <p:sp>
        <p:nvSpPr>
          <p:cNvPr id="4" name="Slide Number Placeholder 3"/>
          <p:cNvSpPr>
            <a:spLocks noGrp="1"/>
          </p:cNvSpPr>
          <p:nvPr>
            <p:ph type="sldNum" sz="quarter" idx="12"/>
          </p:nvPr>
        </p:nvSpPr>
        <p:spPr/>
        <p:txBody>
          <a:bodyPr/>
          <a:lstStyle/>
          <a:p>
            <a:fld id="{E49001A6-4B87-4291-9C98-76B4260EB835}" type="slidenum">
              <a:rPr lang="en-US" smtClean="0"/>
              <a:pPr/>
              <a:t>19</a:t>
            </a:fld>
            <a:endParaRPr lang="en-US"/>
          </a:p>
        </p:txBody>
      </p:sp>
    </p:spTree>
    <p:extLst>
      <p:ext uri="{BB962C8B-B14F-4D97-AF65-F5344CB8AC3E}">
        <p14:creationId xmlns:p14="http://schemas.microsoft.com/office/powerpoint/2010/main" val="216783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E0D5900-8AB8-4507-B174-CE51271EAEAD}"/>
              </a:ext>
            </a:extLst>
          </p:cNvPr>
          <p:cNvSpPr>
            <a:spLocks noGrp="1"/>
          </p:cNvSpPr>
          <p:nvPr>
            <p:ph type="subTitle" idx="1"/>
          </p:nvPr>
        </p:nvSpPr>
        <p:spPr>
          <a:xfrm>
            <a:off x="457359" y="1511882"/>
            <a:ext cx="11262360" cy="306366"/>
          </a:xfrm>
        </p:spPr>
        <p:txBody>
          <a:bodyPr/>
          <a:lstStyle/>
          <a:p>
            <a:r>
              <a:rPr lang="en-US" sz="2800">
                <a:solidFill>
                  <a:schemeClr val="accent1"/>
                </a:solidFill>
              </a:rPr>
              <a:t>Agenda</a:t>
            </a:r>
            <a:endParaRPr lang="en-CA" sz="2800">
              <a:solidFill>
                <a:schemeClr val="accent1"/>
              </a:solidFill>
            </a:endParaRPr>
          </a:p>
        </p:txBody>
      </p:sp>
      <p:sp>
        <p:nvSpPr>
          <p:cNvPr id="4" name="Slide Number Placeholder 3">
            <a:extLst>
              <a:ext uri="{FF2B5EF4-FFF2-40B4-BE49-F238E27FC236}">
                <a16:creationId xmlns:a16="http://schemas.microsoft.com/office/drawing/2014/main" id="{883E2C3B-2204-4AFE-8105-7A57FDB723BC}"/>
              </a:ext>
            </a:extLst>
          </p:cNvPr>
          <p:cNvSpPr>
            <a:spLocks noGrp="1"/>
          </p:cNvSpPr>
          <p:nvPr>
            <p:ph type="sldNum" sz="quarter" idx="12"/>
          </p:nvPr>
        </p:nvSpPr>
        <p:spPr/>
        <p:txBody>
          <a:bodyPr/>
          <a:lstStyle/>
          <a:p>
            <a:fld id="{E49001A6-4B87-4291-9C98-76B4260EB835}" type="slidenum">
              <a:rPr lang="en-US" smtClean="0"/>
              <a:pPr/>
              <a:t>2</a:t>
            </a:fld>
            <a:endParaRPr lang="en-US"/>
          </a:p>
        </p:txBody>
      </p:sp>
      <p:sp>
        <p:nvSpPr>
          <p:cNvPr id="5" name="Text Placeholder 4">
            <a:extLst>
              <a:ext uri="{FF2B5EF4-FFF2-40B4-BE49-F238E27FC236}">
                <a16:creationId xmlns:a16="http://schemas.microsoft.com/office/drawing/2014/main" id="{D8A0DAFA-4067-4889-ADF6-0FD305FDA13E}"/>
              </a:ext>
            </a:extLst>
          </p:cNvPr>
          <p:cNvSpPr>
            <a:spLocks noGrp="1"/>
          </p:cNvSpPr>
          <p:nvPr>
            <p:ph type="body" sz="quarter" idx="14"/>
          </p:nvPr>
        </p:nvSpPr>
        <p:spPr/>
        <p:txBody>
          <a:bodyPr/>
          <a:lstStyle/>
          <a:p>
            <a:r>
              <a:rPr lang="en-US" dirty="0"/>
              <a:t>The Gig Economy Forum – Report Presentation </a:t>
            </a:r>
          </a:p>
        </p:txBody>
      </p:sp>
      <p:graphicFrame>
        <p:nvGraphicFramePr>
          <p:cNvPr id="7" name="Content Placeholder 9">
            <a:extLst>
              <a:ext uri="{FF2B5EF4-FFF2-40B4-BE49-F238E27FC236}">
                <a16:creationId xmlns:a16="http://schemas.microsoft.com/office/drawing/2014/main" id="{C10EF4D4-1977-48CA-AACE-3792F1B36930}"/>
              </a:ext>
            </a:extLst>
          </p:cNvPr>
          <p:cNvGraphicFramePr>
            <a:graphicFrameLocks noGrp="1"/>
          </p:cNvGraphicFramePr>
          <p:nvPr>
            <p:ph sz="quarter" idx="13"/>
            <p:extLst>
              <p:ext uri="{D42A27DB-BD31-4B8C-83A1-F6EECF244321}">
                <p14:modId xmlns:p14="http://schemas.microsoft.com/office/powerpoint/2010/main" val="481751062"/>
              </p:ext>
            </p:extLst>
          </p:nvPr>
        </p:nvGraphicFramePr>
        <p:xfrm>
          <a:off x="367748" y="1981200"/>
          <a:ext cx="571396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2" descr="A picture containing text, indoor&#10;&#10;Description automatically generated">
            <a:extLst>
              <a:ext uri="{FF2B5EF4-FFF2-40B4-BE49-F238E27FC236}">
                <a16:creationId xmlns:a16="http://schemas.microsoft.com/office/drawing/2014/main" id="{9896A520-3362-41C9-B55F-221A95580BCE}"/>
              </a:ext>
            </a:extLst>
          </p:cNvPr>
          <p:cNvPicPr>
            <a:picLocks noGrp="1" noChangeAspect="1"/>
          </p:cNvPicPr>
          <p:nvPr>
            <p:ph sz="quarter" idx="16"/>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157119" y="2474119"/>
            <a:ext cx="5562600" cy="3128962"/>
          </a:xfrm>
        </p:spPr>
      </p:pic>
      <p:sp>
        <p:nvSpPr>
          <p:cNvPr id="14" name="TextBox 13">
            <a:extLst>
              <a:ext uri="{FF2B5EF4-FFF2-40B4-BE49-F238E27FC236}">
                <a16:creationId xmlns:a16="http://schemas.microsoft.com/office/drawing/2014/main" id="{1ADC20D3-31BE-4E1F-AD9E-B150CF052075}"/>
              </a:ext>
            </a:extLst>
          </p:cNvPr>
          <p:cNvSpPr txBox="1"/>
          <p:nvPr/>
        </p:nvSpPr>
        <p:spPr>
          <a:xfrm>
            <a:off x="6286499" y="5603081"/>
            <a:ext cx="5610639" cy="230832"/>
          </a:xfrm>
          <a:prstGeom prst="rect">
            <a:avLst/>
          </a:prstGeom>
          <a:noFill/>
        </p:spPr>
        <p:txBody>
          <a:bodyPr wrap="square" rtlCol="0">
            <a:spAutoFit/>
          </a:bodyPr>
          <a:lstStyle/>
          <a:p>
            <a:r>
              <a:rPr lang="en-CA" sz="900">
                <a:solidFill>
                  <a:schemeClr val="tx2"/>
                </a:solidFill>
                <a:hlinkClick r:id="rId9" tooltip="https://www.peoplematters.in/article/life-at-work/the-gig-economy-dilemmas-17674">
                  <a:extLst>
                    <a:ext uri="{A12FA001-AC4F-418D-AE19-62706E023703}">
                      <ahyp:hlinkClr xmlns:ahyp="http://schemas.microsoft.com/office/drawing/2018/hyperlinkcolor" val="tx"/>
                    </a:ext>
                  </a:extLst>
                </a:hlinkClick>
              </a:rPr>
              <a:t>This Photo</a:t>
            </a:r>
            <a:r>
              <a:rPr lang="en-CA" sz="900">
                <a:solidFill>
                  <a:schemeClr val="tx2"/>
                </a:solidFill>
              </a:rPr>
              <a:t> by Unknown Author is licensed under </a:t>
            </a:r>
            <a:r>
              <a:rPr lang="en-CA" sz="900">
                <a:solidFill>
                  <a:schemeClr val="tx2"/>
                </a:solidFill>
                <a:hlinkClick r:id="rId10" tooltip="https://creativecommons.org/licenses/by-nc-sa/3.0/">
                  <a:extLst>
                    <a:ext uri="{A12FA001-AC4F-418D-AE19-62706E023703}">
                      <ahyp:hlinkClr xmlns:ahyp="http://schemas.microsoft.com/office/drawing/2018/hyperlinkcolor" val="tx"/>
                    </a:ext>
                  </a:extLst>
                </a:hlinkClick>
              </a:rPr>
              <a:t>CC BY-SA-NC</a:t>
            </a:r>
            <a:endParaRPr lang="en-CA" sz="900">
              <a:solidFill>
                <a:schemeClr val="tx2"/>
              </a:solidFill>
            </a:endParaRPr>
          </a:p>
        </p:txBody>
      </p:sp>
    </p:spTree>
    <p:extLst>
      <p:ext uri="{BB962C8B-B14F-4D97-AF65-F5344CB8AC3E}">
        <p14:creationId xmlns:p14="http://schemas.microsoft.com/office/powerpoint/2010/main" val="417177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4887C1-643E-4379-898C-92D866C23219}"/>
              </a:ext>
            </a:extLst>
          </p:cNvPr>
          <p:cNvSpPr>
            <a:spLocks noGrp="1"/>
          </p:cNvSpPr>
          <p:nvPr>
            <p:ph type="subTitle" idx="1"/>
          </p:nvPr>
        </p:nvSpPr>
        <p:spPr>
          <a:xfrm>
            <a:off x="457359" y="1511882"/>
            <a:ext cx="11262360" cy="306366"/>
          </a:xfrm>
        </p:spPr>
        <p:txBody>
          <a:bodyPr/>
          <a:lstStyle/>
          <a:p>
            <a:r>
              <a:rPr lang="en-CA" sz="2800" dirty="0">
                <a:solidFill>
                  <a:schemeClr val="accent1"/>
                </a:solidFill>
              </a:rPr>
              <a:t>Proposed Project Definition of the Gig Economy </a:t>
            </a:r>
          </a:p>
        </p:txBody>
      </p:sp>
      <p:sp>
        <p:nvSpPr>
          <p:cNvPr id="5" name="Slide Number Placeholder 4">
            <a:extLst>
              <a:ext uri="{FF2B5EF4-FFF2-40B4-BE49-F238E27FC236}">
                <a16:creationId xmlns:a16="http://schemas.microsoft.com/office/drawing/2014/main" id="{157B0DF2-C1AC-4805-BB34-156FF0999B90}"/>
              </a:ext>
            </a:extLst>
          </p:cNvPr>
          <p:cNvSpPr>
            <a:spLocks noGrp="1"/>
          </p:cNvSpPr>
          <p:nvPr>
            <p:ph type="sldNum" sz="quarter" idx="12"/>
          </p:nvPr>
        </p:nvSpPr>
        <p:spPr/>
        <p:txBody>
          <a:bodyPr/>
          <a:lstStyle/>
          <a:p>
            <a:fld id="{E49001A6-4B87-4291-9C98-76B4260EB835}" type="slidenum">
              <a:rPr lang="en-US" smtClean="0"/>
              <a:pPr/>
              <a:t>20</a:t>
            </a:fld>
            <a:endParaRPr lang="en-US"/>
          </a:p>
        </p:txBody>
      </p:sp>
      <p:sp>
        <p:nvSpPr>
          <p:cNvPr id="12" name="Text Placeholder 11">
            <a:extLst>
              <a:ext uri="{FF2B5EF4-FFF2-40B4-BE49-F238E27FC236}">
                <a16:creationId xmlns:a16="http://schemas.microsoft.com/office/drawing/2014/main" id="{7E009F63-1E61-4AEB-B774-D2C10407A376}"/>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11" name="Content Placeholder 10">
            <a:extLst>
              <a:ext uri="{FF2B5EF4-FFF2-40B4-BE49-F238E27FC236}">
                <a16:creationId xmlns:a16="http://schemas.microsoft.com/office/drawing/2014/main" id="{5DF54966-CC8B-45E6-B262-241A7BDD80E5}"/>
              </a:ext>
            </a:extLst>
          </p:cNvPr>
          <p:cNvSpPr>
            <a:spLocks noGrp="1"/>
          </p:cNvSpPr>
          <p:nvPr>
            <p:ph sz="quarter" idx="13"/>
          </p:nvPr>
        </p:nvSpPr>
        <p:spPr/>
        <p:txBody>
          <a:bodyPr>
            <a:normAutofit fontScale="92500" lnSpcReduction="10000"/>
          </a:bodyPr>
          <a:lstStyle/>
          <a:p>
            <a:pPr marL="0" indent="0" algn="ctr">
              <a:buNone/>
            </a:pPr>
            <a:endParaRPr lang="en-CA" sz="1800" b="1" i="1" dirty="0">
              <a:solidFill>
                <a:srgbClr val="211E1C"/>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n-US" sz="1900" b="1" i="1" dirty="0">
                <a:solidFill>
                  <a:srgbClr val="211E1C"/>
                </a:solidFill>
                <a:effectLst/>
                <a:latin typeface="Calibri" panose="020F0502020204030204" pitchFamily="34" charset="0"/>
                <a:ea typeface="Calibri" panose="020F0502020204030204" pitchFamily="34" charset="0"/>
                <a:cs typeface="Arial" panose="020B0604020202020204" pitchFamily="34" charset="0"/>
              </a:rPr>
              <a:t>The gig economy is an integral part of the economic system. It represents the self-employed and non-standard workforce providing payment-by-task services to consumers through digital platforms and gig companies. While the self-employed gig worker provides services directly to the consumer, the non-standard gig worker enters into formal agreements with gig companies to provide services to the company’s clients.</a:t>
            </a:r>
          </a:p>
          <a:p>
            <a:pPr marL="0" indent="0" algn="ctr">
              <a:buNone/>
            </a:pPr>
            <a:endParaRPr lang="en-CA" sz="1900" b="1" i="1" dirty="0">
              <a:solidFill>
                <a:srgbClr val="211E1C"/>
              </a:solidFill>
              <a:latin typeface="Calibri" panose="020F0502020204030204" pitchFamily="34" charset="0"/>
              <a:ea typeface="Calibri" panose="020F0502020204030204" pitchFamily="34" charset="0"/>
              <a:cs typeface="Arial" panose="020B0604020202020204" pitchFamily="34" charset="0"/>
            </a:endParaRPr>
          </a:p>
          <a:p>
            <a:pPr marL="0" indent="0">
              <a:buNone/>
            </a:pPr>
            <a:r>
              <a:rPr lang="en-CA"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Key characteristics of the gig economy include: </a:t>
            </a:r>
          </a:p>
          <a:p>
            <a:r>
              <a:rPr lang="en-CA"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Part-time, temporary, short-term and flexible working arrangements</a:t>
            </a:r>
          </a:p>
          <a:p>
            <a:r>
              <a:rPr lang="en-CA" sz="1600" dirty="0">
                <a:solidFill>
                  <a:srgbClr val="211E1C"/>
                </a:solidFill>
                <a:latin typeface="Calibri" panose="020F0502020204030204" pitchFamily="34" charset="0"/>
                <a:ea typeface="Calibri" panose="020F0502020204030204" pitchFamily="34" charset="0"/>
                <a:cs typeface="Arial" panose="020B0604020202020204" pitchFamily="34" charset="0"/>
              </a:rPr>
              <a:t>W</a:t>
            </a:r>
            <a:r>
              <a:rPr lang="en-CA"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ork is often precarious </a:t>
            </a:r>
            <a:r>
              <a:rPr lang="en-US"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as it relates to job security, benefits, and income</a:t>
            </a:r>
          </a:p>
          <a:p>
            <a:r>
              <a:rPr lang="en-CA"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Segmented economy – high income/advantaged groups vs. low income/multiple jobs by one person/disadvantaged groups</a:t>
            </a:r>
            <a:endParaRPr lang="en-US" sz="1600" dirty="0">
              <a:solidFill>
                <a:srgbClr val="211E1C"/>
              </a:solidFill>
              <a:effectLst/>
              <a:latin typeface="Calibri" panose="020F0502020204030204" pitchFamily="34" charset="0"/>
              <a:ea typeface="Calibri" panose="020F0502020204030204" pitchFamily="34" charset="0"/>
              <a:cs typeface="Arial" panose="020B0604020202020204" pitchFamily="34" charset="0"/>
            </a:endParaRPr>
          </a:p>
          <a:p>
            <a:r>
              <a:rPr lang="en-CA" sz="1600" dirty="0">
                <a:solidFill>
                  <a:srgbClr val="211E1C"/>
                </a:solidFill>
                <a:latin typeface="Calibri" panose="020F0502020204030204" pitchFamily="34" charset="0"/>
                <a:ea typeface="Calibri" panose="020F0502020204030204" pitchFamily="34" charset="0"/>
                <a:cs typeface="Arial" panose="020B0604020202020204" pitchFamily="34" charset="0"/>
              </a:rPr>
              <a:t>I</a:t>
            </a:r>
            <a:r>
              <a:rPr lang="en-CA"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nclude freelancers, consultants, dependent and independent contractors, professionals, and technical service personnel. </a:t>
            </a:r>
          </a:p>
          <a:p>
            <a:r>
              <a:rPr lang="en-CA" sz="1600" dirty="0">
                <a:solidFill>
                  <a:srgbClr val="211E1C"/>
                </a:solidFill>
                <a:effectLst/>
                <a:latin typeface="Calibri" panose="020F0502020204030204" pitchFamily="34" charset="0"/>
                <a:ea typeface="Calibri" panose="020F0502020204030204" pitchFamily="34" charset="0"/>
                <a:cs typeface="Arial" panose="020B0604020202020204" pitchFamily="34" charset="0"/>
              </a:rPr>
              <a:t>Examples include ride-hailing and delivery, creatives (artists, writers etc.), temp-agency workers, handyman services, programming, coding, and part-time teaching</a:t>
            </a:r>
          </a:p>
          <a:p>
            <a:endParaRPr lang="en-CA" dirty="0"/>
          </a:p>
        </p:txBody>
      </p:sp>
    </p:spTree>
    <p:extLst>
      <p:ext uri="{BB962C8B-B14F-4D97-AF65-F5344CB8AC3E}">
        <p14:creationId xmlns:p14="http://schemas.microsoft.com/office/powerpoint/2010/main" val="364306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797F5A-2656-4F70-968E-EF104E44BBDF}"/>
              </a:ext>
            </a:extLst>
          </p:cNvPr>
          <p:cNvSpPr>
            <a:spLocks noGrp="1"/>
          </p:cNvSpPr>
          <p:nvPr>
            <p:ph type="subTitle" idx="1"/>
          </p:nvPr>
        </p:nvSpPr>
        <p:spPr>
          <a:xfrm>
            <a:off x="457359" y="1518646"/>
            <a:ext cx="11262360" cy="292837"/>
          </a:xfrm>
        </p:spPr>
        <p:txBody>
          <a:bodyPr/>
          <a:lstStyle/>
          <a:p>
            <a:r>
              <a:rPr lang="en-US" sz="2400" dirty="0">
                <a:solidFill>
                  <a:schemeClr val="accent1"/>
                </a:solidFill>
              </a:rPr>
              <a:t>Strategic Direction 1: Adopt a standard definition to describe Toronto’s gig economy</a:t>
            </a:r>
            <a:endParaRPr lang="en-CA" sz="2400" dirty="0">
              <a:solidFill>
                <a:schemeClr val="accent1"/>
              </a:solidFill>
            </a:endParaRPr>
          </a:p>
        </p:txBody>
      </p:sp>
      <p:sp>
        <p:nvSpPr>
          <p:cNvPr id="4" name="Slide Number Placeholder 3">
            <a:extLst>
              <a:ext uri="{FF2B5EF4-FFF2-40B4-BE49-F238E27FC236}">
                <a16:creationId xmlns:a16="http://schemas.microsoft.com/office/drawing/2014/main" id="{0EC2C765-A60A-4E31-B5EB-C869187E2DDA}"/>
              </a:ext>
            </a:extLst>
          </p:cNvPr>
          <p:cNvSpPr>
            <a:spLocks noGrp="1"/>
          </p:cNvSpPr>
          <p:nvPr>
            <p:ph type="sldNum" sz="quarter" idx="12"/>
          </p:nvPr>
        </p:nvSpPr>
        <p:spPr/>
        <p:txBody>
          <a:bodyPr/>
          <a:lstStyle/>
          <a:p>
            <a:fld id="{E49001A6-4B87-4291-9C98-76B4260EB835}" type="slidenum">
              <a:rPr lang="en-US" smtClean="0"/>
              <a:pPr/>
              <a:t>21</a:t>
            </a:fld>
            <a:endParaRPr lang="en-US"/>
          </a:p>
        </p:txBody>
      </p:sp>
      <p:sp>
        <p:nvSpPr>
          <p:cNvPr id="5" name="Text Placeholder 4">
            <a:extLst>
              <a:ext uri="{FF2B5EF4-FFF2-40B4-BE49-F238E27FC236}">
                <a16:creationId xmlns:a16="http://schemas.microsoft.com/office/drawing/2014/main" id="{71FD35E8-C6F8-40CC-A85F-7F8FDBC14B94}"/>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6" name="Content Placeholder 5">
            <a:extLst>
              <a:ext uri="{FF2B5EF4-FFF2-40B4-BE49-F238E27FC236}">
                <a16:creationId xmlns:a16="http://schemas.microsoft.com/office/drawing/2014/main" id="{0C4464BC-11DA-41EC-A5E2-6FC23AFA9DA9}"/>
              </a:ext>
            </a:extLst>
          </p:cNvPr>
          <p:cNvSpPr>
            <a:spLocks noGrp="1"/>
          </p:cNvSpPr>
          <p:nvPr>
            <p:ph sz="quarter" idx="13"/>
          </p:nvPr>
        </p:nvSpPr>
        <p:spPr/>
        <p:txBody>
          <a:bodyPr>
            <a:normAutofit/>
          </a:bodyPr>
          <a:lstStyle/>
          <a:p>
            <a:r>
              <a:rPr lang="en-US" dirty="0"/>
              <a:t>Building from the standard definition, regularly examine the alignment of the definition.</a:t>
            </a:r>
          </a:p>
          <a:p>
            <a:r>
              <a:rPr lang="en-US" dirty="0"/>
              <a:t>Consult with gig worker communities, companies, researchers, and policymakers to promote a standard gig economy definition for Toronto and the province. </a:t>
            </a:r>
          </a:p>
          <a:p>
            <a:r>
              <a:rPr lang="en-US" dirty="0"/>
              <a:t>Continue to foster a knowledge-sharing environment within the various government entities.</a:t>
            </a:r>
          </a:p>
          <a:p>
            <a:r>
              <a:rPr lang="en-US" dirty="0"/>
              <a:t>Launch a marketing campaign, that clearly describe the gig economy’s various components and clarify misconceptions about this economy. </a:t>
            </a:r>
            <a:endParaRPr lang="en-CA" dirty="0"/>
          </a:p>
        </p:txBody>
      </p:sp>
    </p:spTree>
    <p:extLst>
      <p:ext uri="{BB962C8B-B14F-4D97-AF65-F5344CB8AC3E}">
        <p14:creationId xmlns:p14="http://schemas.microsoft.com/office/powerpoint/2010/main" val="149412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797F5A-2656-4F70-968E-EF104E44BBDF}"/>
              </a:ext>
            </a:extLst>
          </p:cNvPr>
          <p:cNvSpPr>
            <a:spLocks noGrp="1"/>
          </p:cNvSpPr>
          <p:nvPr>
            <p:ph type="subTitle" idx="1"/>
          </p:nvPr>
        </p:nvSpPr>
        <p:spPr>
          <a:xfrm>
            <a:off x="457359" y="1370818"/>
            <a:ext cx="11262360" cy="588494"/>
          </a:xfrm>
        </p:spPr>
        <p:txBody>
          <a:bodyPr/>
          <a:lstStyle/>
          <a:p>
            <a:r>
              <a:rPr lang="en-US" sz="2400" dirty="0">
                <a:solidFill>
                  <a:schemeClr val="accent1"/>
                </a:solidFill>
              </a:rPr>
              <a:t>Strategic Direction 2: Focus workforce development efforts to support gig worker priorities </a:t>
            </a:r>
            <a:endParaRPr lang="en-CA" sz="2400" dirty="0">
              <a:solidFill>
                <a:schemeClr val="accent1"/>
              </a:solidFill>
            </a:endParaRPr>
          </a:p>
        </p:txBody>
      </p:sp>
      <p:sp>
        <p:nvSpPr>
          <p:cNvPr id="4" name="Slide Number Placeholder 3">
            <a:extLst>
              <a:ext uri="{FF2B5EF4-FFF2-40B4-BE49-F238E27FC236}">
                <a16:creationId xmlns:a16="http://schemas.microsoft.com/office/drawing/2014/main" id="{0EC2C765-A60A-4E31-B5EB-C869187E2DDA}"/>
              </a:ext>
            </a:extLst>
          </p:cNvPr>
          <p:cNvSpPr>
            <a:spLocks noGrp="1"/>
          </p:cNvSpPr>
          <p:nvPr>
            <p:ph type="sldNum" sz="quarter" idx="12"/>
          </p:nvPr>
        </p:nvSpPr>
        <p:spPr/>
        <p:txBody>
          <a:bodyPr/>
          <a:lstStyle/>
          <a:p>
            <a:fld id="{E49001A6-4B87-4291-9C98-76B4260EB835}" type="slidenum">
              <a:rPr lang="en-US" smtClean="0"/>
              <a:pPr/>
              <a:t>22</a:t>
            </a:fld>
            <a:endParaRPr lang="en-US"/>
          </a:p>
        </p:txBody>
      </p:sp>
      <p:sp>
        <p:nvSpPr>
          <p:cNvPr id="5" name="Text Placeholder 4">
            <a:extLst>
              <a:ext uri="{FF2B5EF4-FFF2-40B4-BE49-F238E27FC236}">
                <a16:creationId xmlns:a16="http://schemas.microsoft.com/office/drawing/2014/main" id="{71FD35E8-C6F8-40CC-A85F-7F8FDBC14B94}"/>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6" name="Content Placeholder 5">
            <a:extLst>
              <a:ext uri="{FF2B5EF4-FFF2-40B4-BE49-F238E27FC236}">
                <a16:creationId xmlns:a16="http://schemas.microsoft.com/office/drawing/2014/main" id="{0C4464BC-11DA-41EC-A5E2-6FC23AFA9DA9}"/>
              </a:ext>
            </a:extLst>
          </p:cNvPr>
          <p:cNvSpPr>
            <a:spLocks noGrp="1"/>
          </p:cNvSpPr>
          <p:nvPr>
            <p:ph sz="quarter" idx="13"/>
          </p:nvPr>
        </p:nvSpPr>
        <p:spPr/>
        <p:txBody>
          <a:bodyPr>
            <a:normAutofit/>
          </a:bodyPr>
          <a:lstStyle/>
          <a:p>
            <a:r>
              <a:rPr lang="en-US" dirty="0"/>
              <a:t>Engage with gig worker communities to build a continual understanding of their needs, support skills development, training, and networking opportunities. </a:t>
            </a:r>
          </a:p>
          <a:p>
            <a:r>
              <a:rPr lang="en-US" dirty="0"/>
              <a:t>Foster partnerships with Workforce Planning Ontario to further labour force research and resources.</a:t>
            </a:r>
          </a:p>
          <a:p>
            <a:r>
              <a:rPr lang="en-US" dirty="0"/>
              <a:t>Enable access and promote co-working spaces in the city as key community spaces for gig workers to meet, network and engage with clients.</a:t>
            </a:r>
          </a:p>
          <a:p>
            <a:r>
              <a:rPr lang="en-US" dirty="0"/>
              <a:t>Position a gig economy working group consisting of decision-makers and key stakeholders.</a:t>
            </a:r>
          </a:p>
        </p:txBody>
      </p:sp>
    </p:spTree>
    <p:extLst>
      <p:ext uri="{BB962C8B-B14F-4D97-AF65-F5344CB8AC3E}">
        <p14:creationId xmlns:p14="http://schemas.microsoft.com/office/powerpoint/2010/main" val="21121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797F5A-2656-4F70-968E-EF104E44BBDF}"/>
              </a:ext>
            </a:extLst>
          </p:cNvPr>
          <p:cNvSpPr>
            <a:spLocks noGrp="1"/>
          </p:cNvSpPr>
          <p:nvPr>
            <p:ph type="subTitle" idx="1"/>
          </p:nvPr>
        </p:nvSpPr>
        <p:spPr>
          <a:xfrm>
            <a:off x="457359" y="1518646"/>
            <a:ext cx="11262360" cy="292837"/>
          </a:xfrm>
        </p:spPr>
        <p:txBody>
          <a:bodyPr/>
          <a:lstStyle/>
          <a:p>
            <a:r>
              <a:rPr lang="en-US" sz="2400" dirty="0">
                <a:solidFill>
                  <a:schemeClr val="accent1"/>
                </a:solidFill>
              </a:rPr>
              <a:t>Strategic Direction 3: Focus research to continually inform and measure the economy </a:t>
            </a:r>
            <a:endParaRPr lang="en-CA" sz="2400" dirty="0">
              <a:solidFill>
                <a:schemeClr val="accent1"/>
              </a:solidFill>
            </a:endParaRPr>
          </a:p>
        </p:txBody>
      </p:sp>
      <p:sp>
        <p:nvSpPr>
          <p:cNvPr id="4" name="Slide Number Placeholder 3">
            <a:extLst>
              <a:ext uri="{FF2B5EF4-FFF2-40B4-BE49-F238E27FC236}">
                <a16:creationId xmlns:a16="http://schemas.microsoft.com/office/drawing/2014/main" id="{0EC2C765-A60A-4E31-B5EB-C869187E2DDA}"/>
              </a:ext>
            </a:extLst>
          </p:cNvPr>
          <p:cNvSpPr>
            <a:spLocks noGrp="1"/>
          </p:cNvSpPr>
          <p:nvPr>
            <p:ph type="sldNum" sz="quarter" idx="12"/>
          </p:nvPr>
        </p:nvSpPr>
        <p:spPr/>
        <p:txBody>
          <a:bodyPr/>
          <a:lstStyle/>
          <a:p>
            <a:fld id="{E49001A6-4B87-4291-9C98-76B4260EB835}" type="slidenum">
              <a:rPr lang="en-US" smtClean="0"/>
              <a:pPr/>
              <a:t>23</a:t>
            </a:fld>
            <a:endParaRPr lang="en-US"/>
          </a:p>
        </p:txBody>
      </p:sp>
      <p:sp>
        <p:nvSpPr>
          <p:cNvPr id="5" name="Text Placeholder 4">
            <a:extLst>
              <a:ext uri="{FF2B5EF4-FFF2-40B4-BE49-F238E27FC236}">
                <a16:creationId xmlns:a16="http://schemas.microsoft.com/office/drawing/2014/main" id="{71FD35E8-C6F8-40CC-A85F-7F8FDBC14B94}"/>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6" name="Content Placeholder 5">
            <a:extLst>
              <a:ext uri="{FF2B5EF4-FFF2-40B4-BE49-F238E27FC236}">
                <a16:creationId xmlns:a16="http://schemas.microsoft.com/office/drawing/2014/main" id="{0C4464BC-11DA-41EC-A5E2-6FC23AFA9DA9}"/>
              </a:ext>
            </a:extLst>
          </p:cNvPr>
          <p:cNvSpPr>
            <a:spLocks noGrp="1"/>
          </p:cNvSpPr>
          <p:nvPr>
            <p:ph sz="quarter" idx="13"/>
          </p:nvPr>
        </p:nvSpPr>
        <p:spPr/>
        <p:txBody>
          <a:bodyPr>
            <a:normAutofit fontScale="92500"/>
          </a:bodyPr>
          <a:lstStyle/>
          <a:p>
            <a:r>
              <a:rPr lang="en-US" dirty="0"/>
              <a:t>Engage with researchers to further understand which groups within the gig economy, including women, racialized Canadians, youth, newcomers, immigrants, seniors, Indigenous Peoples, and low-income earners, are disproportionately impacted. </a:t>
            </a:r>
          </a:p>
          <a:p>
            <a:r>
              <a:rPr lang="en-US" dirty="0"/>
              <a:t>Investigate and promote best/better practices to influence policies and further position the City of Toronto as a key enabler of a fairer gig economy. </a:t>
            </a:r>
          </a:p>
          <a:p>
            <a:r>
              <a:rPr lang="en-US" dirty="0"/>
              <a:t>Labour market information to understand and examine the skills levels and occupations in the gig economy. </a:t>
            </a:r>
          </a:p>
          <a:p>
            <a:r>
              <a:rPr lang="en-US" dirty="0"/>
              <a:t>Undertake research to understand the long-term impact of COVID-19 on the gig economy. </a:t>
            </a:r>
          </a:p>
          <a:p>
            <a:r>
              <a:rPr lang="en-US" dirty="0"/>
              <a:t>Continually engage with gig employers and sectors within the economy to understand their needs and undertake a sector-based approach to research and policy development. </a:t>
            </a:r>
          </a:p>
        </p:txBody>
      </p:sp>
    </p:spTree>
    <p:extLst>
      <p:ext uri="{BB962C8B-B14F-4D97-AF65-F5344CB8AC3E}">
        <p14:creationId xmlns:p14="http://schemas.microsoft.com/office/powerpoint/2010/main" val="198496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797F5A-2656-4F70-968E-EF104E44BBDF}"/>
              </a:ext>
            </a:extLst>
          </p:cNvPr>
          <p:cNvSpPr>
            <a:spLocks noGrp="1"/>
          </p:cNvSpPr>
          <p:nvPr>
            <p:ph type="subTitle" idx="1"/>
          </p:nvPr>
        </p:nvSpPr>
        <p:spPr>
          <a:xfrm>
            <a:off x="457359" y="1518646"/>
            <a:ext cx="11262360" cy="292837"/>
          </a:xfrm>
        </p:spPr>
        <p:txBody>
          <a:bodyPr/>
          <a:lstStyle/>
          <a:p>
            <a:r>
              <a:rPr lang="en-US" sz="2400" dirty="0">
                <a:solidFill>
                  <a:schemeClr val="accent1"/>
                </a:solidFill>
              </a:rPr>
              <a:t>Strategic Direction 4: Continue to track policy progress in the economy </a:t>
            </a:r>
            <a:endParaRPr lang="en-CA" sz="2400" dirty="0">
              <a:solidFill>
                <a:schemeClr val="accent1"/>
              </a:solidFill>
            </a:endParaRPr>
          </a:p>
        </p:txBody>
      </p:sp>
      <p:sp>
        <p:nvSpPr>
          <p:cNvPr id="4" name="Slide Number Placeholder 3">
            <a:extLst>
              <a:ext uri="{FF2B5EF4-FFF2-40B4-BE49-F238E27FC236}">
                <a16:creationId xmlns:a16="http://schemas.microsoft.com/office/drawing/2014/main" id="{0EC2C765-A60A-4E31-B5EB-C869187E2DDA}"/>
              </a:ext>
            </a:extLst>
          </p:cNvPr>
          <p:cNvSpPr>
            <a:spLocks noGrp="1"/>
          </p:cNvSpPr>
          <p:nvPr>
            <p:ph type="sldNum" sz="quarter" idx="12"/>
          </p:nvPr>
        </p:nvSpPr>
        <p:spPr/>
        <p:txBody>
          <a:bodyPr/>
          <a:lstStyle/>
          <a:p>
            <a:fld id="{E49001A6-4B87-4291-9C98-76B4260EB835}" type="slidenum">
              <a:rPr lang="en-US" smtClean="0"/>
              <a:pPr/>
              <a:t>24</a:t>
            </a:fld>
            <a:endParaRPr lang="en-US"/>
          </a:p>
        </p:txBody>
      </p:sp>
      <p:sp>
        <p:nvSpPr>
          <p:cNvPr id="5" name="Text Placeholder 4">
            <a:extLst>
              <a:ext uri="{FF2B5EF4-FFF2-40B4-BE49-F238E27FC236}">
                <a16:creationId xmlns:a16="http://schemas.microsoft.com/office/drawing/2014/main" id="{71FD35E8-C6F8-40CC-A85F-7F8FDBC14B94}"/>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6" name="Content Placeholder 5">
            <a:extLst>
              <a:ext uri="{FF2B5EF4-FFF2-40B4-BE49-F238E27FC236}">
                <a16:creationId xmlns:a16="http://schemas.microsoft.com/office/drawing/2014/main" id="{0C4464BC-11DA-41EC-A5E2-6FC23AFA9DA9}"/>
              </a:ext>
            </a:extLst>
          </p:cNvPr>
          <p:cNvSpPr>
            <a:spLocks noGrp="1"/>
          </p:cNvSpPr>
          <p:nvPr>
            <p:ph sz="quarter" idx="13"/>
          </p:nvPr>
        </p:nvSpPr>
        <p:spPr/>
        <p:txBody>
          <a:bodyPr>
            <a:normAutofit fontScale="92500" lnSpcReduction="10000"/>
          </a:bodyPr>
          <a:lstStyle/>
          <a:p>
            <a:r>
              <a:rPr lang="en-US" dirty="0"/>
              <a:t>Consider adopting the 2021 Ontario Workforce Recovery Advisory Committee (</a:t>
            </a:r>
            <a:r>
              <a:rPr lang="en-US" dirty="0" err="1"/>
              <a:t>OWRAC</a:t>
            </a:r>
            <a:r>
              <a:rPr lang="en-US" dirty="0"/>
              <a:t>) report and recommendations.</a:t>
            </a:r>
          </a:p>
          <a:p>
            <a:r>
              <a:rPr lang="en-US" dirty="0"/>
              <a:t>Continue to track Ontario’s proposed legislation that would give a $15 minimum wage to app-based gig workers to examine applicability and impact on the gig workers and the economy.</a:t>
            </a:r>
          </a:p>
          <a:p>
            <a:r>
              <a:rPr lang="en-US" dirty="0"/>
              <a:t>Continue to track progress on the provincial ‘portable benefits’ system, designed to benefit workers who do not have health, dental or vision coverage. </a:t>
            </a:r>
          </a:p>
          <a:p>
            <a:r>
              <a:rPr lang="en-US" dirty="0"/>
              <a:t>Monitor implementation of the 2020 Rebuilding Toronto’s Gig Economy Policy Brief recommendations.</a:t>
            </a:r>
          </a:p>
          <a:p>
            <a:r>
              <a:rPr lang="en-US" dirty="0"/>
              <a:t>Promote the federal Canada Performing Arts Workers Resilience Fund (</a:t>
            </a:r>
            <a:r>
              <a:rPr lang="en-US" dirty="0" err="1"/>
              <a:t>CPAWRF</a:t>
            </a:r>
            <a:r>
              <a:rPr lang="en-US" dirty="0"/>
              <a:t>) for independent and self-employed workers in the live performance sector.</a:t>
            </a:r>
          </a:p>
          <a:p>
            <a:r>
              <a:rPr lang="en-US" dirty="0"/>
              <a:t>Research action and outcomes resulting from the 2015 Toronto Poverty Reduction Strategy. </a:t>
            </a:r>
          </a:p>
        </p:txBody>
      </p:sp>
    </p:spTree>
    <p:extLst>
      <p:ext uri="{BB962C8B-B14F-4D97-AF65-F5344CB8AC3E}">
        <p14:creationId xmlns:p14="http://schemas.microsoft.com/office/powerpoint/2010/main" val="243576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5" name="Title 1"/>
          <p:cNvSpPr txBox="1">
            <a:spLocks/>
          </p:cNvSpPr>
          <p:nvPr/>
        </p:nvSpPr>
        <p:spPr>
          <a:xfrm>
            <a:off x="687051" y="1694505"/>
            <a:ext cx="11034442" cy="1124063"/>
          </a:xfrm>
          <a:prstGeom prst="rect">
            <a:avLst/>
          </a:prstGeom>
        </p:spPr>
        <p:txBody>
          <a:bodyPr anchor="b">
            <a:normAutofit/>
          </a:bodyPr>
          <a:lstStyle>
            <a:lvl1pPr algn="l" defTabSz="914400" rtl="0" eaLnBrk="1" latinLnBrk="0" hangingPunct="1">
              <a:lnSpc>
                <a:spcPct val="90000"/>
              </a:lnSpc>
              <a:spcBef>
                <a:spcPct val="0"/>
              </a:spcBef>
              <a:buNone/>
              <a:defRPr sz="4800" kern="1200" cap="all" baseline="0">
                <a:solidFill>
                  <a:schemeClr val="tx1"/>
                </a:solidFill>
                <a:latin typeface="Swis721 BlkCn BT" panose="020B0806030502040204" pitchFamily="34" charset="0"/>
                <a:ea typeface="+mj-ea"/>
                <a:cs typeface="+mj-cs"/>
              </a:defRPr>
            </a:lvl1pPr>
          </a:lstStyle>
          <a:p>
            <a:pPr marL="0" marR="0" lvl="0" indent="0" algn="ctr" defTabSz="912114" rtl="0" eaLnBrk="1" fontAlgn="auto" latinLnBrk="0" hangingPunct="1">
              <a:lnSpc>
                <a:spcPct val="90000"/>
              </a:lnSpc>
              <a:spcBef>
                <a:spcPct val="0"/>
              </a:spcBef>
              <a:spcAft>
                <a:spcPts val="0"/>
              </a:spcAft>
              <a:buClrTx/>
              <a:buSzTx/>
              <a:buFontTx/>
              <a:buNone/>
              <a:tabLst/>
              <a:defRPr/>
            </a:pPr>
            <a:r>
              <a:rPr kumimoji="0" lang="en-US" sz="4788" b="0" i="0" u="none" strike="noStrike" kern="1200" cap="all"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Thank you!</a:t>
            </a:r>
          </a:p>
        </p:txBody>
      </p:sp>
      <p:sp>
        <p:nvSpPr>
          <p:cNvPr id="16" name="Rectangle 15"/>
          <p:cNvSpPr/>
          <p:nvPr/>
        </p:nvSpPr>
        <p:spPr>
          <a:xfrm>
            <a:off x="1" y="5913790"/>
            <a:ext cx="12161840" cy="935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057" rtl="0" eaLnBrk="1" fontAlgn="auto" latinLnBrk="0" hangingPunct="1">
              <a:lnSpc>
                <a:spcPct val="100000"/>
              </a:lnSpc>
              <a:spcBef>
                <a:spcPts val="0"/>
              </a:spcBef>
              <a:spcAft>
                <a:spcPts val="0"/>
              </a:spcAft>
              <a:buClrTx/>
              <a:buSzTx/>
              <a:buFontTx/>
              <a:buNone/>
              <a:tabLst/>
              <a:defRPr/>
            </a:pPr>
            <a:endParaRPr kumimoji="0" lang="en-US" sz="1795"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2" name="Straight Connector 21"/>
          <p:cNvCxnSpPr/>
          <p:nvPr/>
        </p:nvCxnSpPr>
        <p:spPr>
          <a:xfrm>
            <a:off x="687051" y="3284984"/>
            <a:ext cx="109610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4F19328-30DC-440F-84D0-8C6D4CAFAC7D}"/>
              </a:ext>
            </a:extLst>
          </p:cNvPr>
          <p:cNvSpPr>
            <a:spLocks noGrp="1"/>
          </p:cNvSpPr>
          <p:nvPr>
            <p:ph type="sldNum" sz="quarter" idx="12"/>
          </p:nvPr>
        </p:nvSpPr>
        <p:spPr/>
        <p:txBody>
          <a:bodyPr/>
          <a:lstStyle/>
          <a:p>
            <a:fld id="{E49001A6-4B87-4291-9C98-76B4260EB835}" type="slidenum">
              <a:rPr lang="en-US" smtClean="0"/>
              <a:pPr/>
              <a:t>25</a:t>
            </a:fld>
            <a:endParaRPr lang="en-US"/>
          </a:p>
        </p:txBody>
      </p:sp>
      <p:sp>
        <p:nvSpPr>
          <p:cNvPr id="2" name="TextBox 1">
            <a:extLst>
              <a:ext uri="{FF2B5EF4-FFF2-40B4-BE49-F238E27FC236}">
                <a16:creationId xmlns:a16="http://schemas.microsoft.com/office/drawing/2014/main" id="{B57DAAA3-70F5-47B6-A3C1-1F5AF9E375FE}"/>
              </a:ext>
            </a:extLst>
          </p:cNvPr>
          <p:cNvSpPr txBox="1"/>
          <p:nvPr/>
        </p:nvSpPr>
        <p:spPr>
          <a:xfrm>
            <a:off x="687051" y="3602732"/>
            <a:ext cx="10961054" cy="1477328"/>
          </a:xfrm>
          <a:prstGeom prst="rect">
            <a:avLst/>
          </a:prstGeom>
          <a:noFill/>
        </p:spPr>
        <p:txBody>
          <a:bodyPr wrap="square" rtlCol="0">
            <a:spAutoFit/>
          </a:bodyPr>
          <a:lstStyle/>
          <a:p>
            <a:pPr marL="0" marR="0" algn="ctr">
              <a:spcBef>
                <a:spcPts val="0"/>
              </a:spcBef>
              <a:spcAft>
                <a:spcPts val="0"/>
              </a:spcAft>
            </a:pPr>
            <a:r>
              <a:rPr lang="en-US" sz="18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Evelyn Paul</a:t>
            </a:r>
            <a:r>
              <a:rPr lang="en-CA" sz="1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r>
              <a:rPr lang="en-US" sz="18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Manager</a:t>
            </a:r>
            <a:r>
              <a:rPr lang="en-US"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Deloitte </a:t>
            </a:r>
          </a:p>
          <a:p>
            <a:pPr marL="0" marR="0" algn="ctr">
              <a:spcBef>
                <a:spcPts val="0"/>
              </a:spcBef>
              <a:spcAft>
                <a:spcPts val="0"/>
              </a:spcAft>
            </a:pPr>
            <a:r>
              <a:rPr lang="en-US"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hlinkClick r:id="rId3"/>
              </a:rPr>
              <a:t>evpaul@deloitte.ca</a:t>
            </a:r>
            <a:endParaRPr lang="en-US"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b="1" dirty="0">
              <a:solidFill>
                <a:schemeClr val="bg1"/>
              </a:solidFill>
              <a:latin typeface="Verdana" panose="020B0604030504040204" pitchFamily="34" charset="0"/>
              <a:cs typeface="Times New Roman" panose="02020603050405020304" pitchFamily="18" charset="0"/>
            </a:endParaRPr>
          </a:p>
          <a:p>
            <a:pPr marL="0" marR="0" algn="ctr">
              <a:spcBef>
                <a:spcPts val="0"/>
              </a:spcBef>
              <a:spcAft>
                <a:spcPts val="0"/>
              </a:spcAft>
            </a:pPr>
            <a:r>
              <a:rPr lang="en-US" b="1" dirty="0">
                <a:solidFill>
                  <a:schemeClr val="bg1"/>
                </a:solidFill>
                <a:latin typeface="Verdana" panose="020B0604030504040204" pitchFamily="34" charset="0"/>
                <a:cs typeface="Times New Roman" panose="02020603050405020304" pitchFamily="18" charset="0"/>
              </a:rPr>
              <a:t>Simon Webb, Senior Associate, Deloitte</a:t>
            </a:r>
          </a:p>
          <a:p>
            <a:pPr marL="0" marR="0" algn="ctr">
              <a:spcBef>
                <a:spcPts val="0"/>
              </a:spcBef>
              <a:spcAft>
                <a:spcPts val="0"/>
              </a:spcAft>
            </a:pPr>
            <a:r>
              <a:rPr lang="en-US" b="1" dirty="0">
                <a:solidFill>
                  <a:schemeClr val="bg1"/>
                </a:solidFill>
                <a:latin typeface="Verdana" panose="020B0604030504040204" pitchFamily="34" charset="0"/>
                <a:cs typeface="Times New Roman" panose="02020603050405020304" pitchFamily="18" charset="0"/>
                <a:hlinkClick r:id="rId4"/>
              </a:rPr>
              <a:t>swebb@deloitte</a:t>
            </a:r>
            <a:r>
              <a:rPr lang="en-US" b="1">
                <a:solidFill>
                  <a:schemeClr val="bg1"/>
                </a:solidFill>
                <a:latin typeface="Verdana" panose="020B0604030504040204" pitchFamily="34" charset="0"/>
                <a:cs typeface="Times New Roman" panose="02020603050405020304" pitchFamily="18" charset="0"/>
                <a:hlinkClick r:id="rId4"/>
              </a:rPr>
              <a:t>.ca</a:t>
            </a:r>
            <a:endParaRPr lang="en-CA" b="1" dirty="0">
              <a:solidFill>
                <a:schemeClr val="bg1"/>
              </a:solidFill>
            </a:endParaRPr>
          </a:p>
        </p:txBody>
      </p:sp>
    </p:spTree>
    <p:extLst>
      <p:ext uri="{BB962C8B-B14F-4D97-AF65-F5344CB8AC3E}">
        <p14:creationId xmlns:p14="http://schemas.microsoft.com/office/powerpoint/2010/main" val="50451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pPr>
            <a:r>
              <a:rPr lang="en-US"/>
              <a:t>Project Overview </a:t>
            </a:r>
            <a:endParaRPr lang="en-CA"/>
          </a:p>
        </p:txBody>
      </p:sp>
      <p:sp>
        <p:nvSpPr>
          <p:cNvPr id="5" name="Subtitle 4">
            <a:extLst>
              <a:ext uri="{FF2B5EF4-FFF2-40B4-BE49-F238E27FC236}">
                <a16:creationId xmlns:a16="http://schemas.microsoft.com/office/drawing/2014/main" id="{87678664-2146-4D1B-9EF4-C9138EF9A1BD}"/>
              </a:ext>
            </a:extLst>
          </p:cNvPr>
          <p:cNvSpPr>
            <a:spLocks noGrp="1"/>
          </p:cNvSpPr>
          <p:nvPr>
            <p:ph type="subTitle" idx="1"/>
          </p:nvPr>
        </p:nvSpPr>
        <p:spPr>
          <a:xfrm>
            <a:off x="457359" y="3880846"/>
            <a:ext cx="11247120" cy="292837"/>
          </a:xfrm>
        </p:spPr>
        <p:txBody>
          <a:bodyPr/>
          <a:lstStyle/>
          <a:p>
            <a:r>
              <a:rPr lang="en-CA" sz="2400" dirty="0"/>
              <a:t>Rationale, Key Objectives, Timeline, Research Process</a:t>
            </a:r>
          </a:p>
        </p:txBody>
      </p:sp>
      <p:sp>
        <p:nvSpPr>
          <p:cNvPr id="4" name="Slide Number Placeholder 3"/>
          <p:cNvSpPr>
            <a:spLocks noGrp="1"/>
          </p:cNvSpPr>
          <p:nvPr>
            <p:ph type="sldNum" sz="quarter" idx="12"/>
          </p:nvPr>
        </p:nvSpPr>
        <p:spPr/>
        <p:txBody>
          <a:bodyPr/>
          <a:lstStyle/>
          <a:p>
            <a:fld id="{E49001A6-4B87-4291-9C98-76B4260EB835}" type="slidenum">
              <a:rPr lang="en-US" smtClean="0"/>
              <a:pPr/>
              <a:t>3</a:t>
            </a:fld>
            <a:endParaRPr lang="en-US"/>
          </a:p>
        </p:txBody>
      </p:sp>
    </p:spTree>
    <p:extLst>
      <p:ext uri="{BB962C8B-B14F-4D97-AF65-F5344CB8AC3E}">
        <p14:creationId xmlns:p14="http://schemas.microsoft.com/office/powerpoint/2010/main" val="406441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B3916A-AB9C-42D8-BF93-BDB8DD4B796E}"/>
              </a:ext>
            </a:extLst>
          </p:cNvPr>
          <p:cNvSpPr>
            <a:spLocks noGrp="1"/>
          </p:cNvSpPr>
          <p:nvPr>
            <p:ph type="subTitle" idx="1"/>
          </p:nvPr>
        </p:nvSpPr>
        <p:spPr>
          <a:xfrm>
            <a:off x="457359" y="1511882"/>
            <a:ext cx="11262360" cy="306366"/>
          </a:xfrm>
        </p:spPr>
        <p:txBody>
          <a:bodyPr/>
          <a:lstStyle/>
          <a:p>
            <a:r>
              <a:rPr lang="en-US" sz="2800">
                <a:solidFill>
                  <a:schemeClr val="accent1"/>
                </a:solidFill>
              </a:rPr>
              <a:t>Rationale </a:t>
            </a:r>
          </a:p>
        </p:txBody>
      </p:sp>
      <p:sp>
        <p:nvSpPr>
          <p:cNvPr id="4" name="Slide Number Placeholder 3">
            <a:extLst>
              <a:ext uri="{FF2B5EF4-FFF2-40B4-BE49-F238E27FC236}">
                <a16:creationId xmlns:a16="http://schemas.microsoft.com/office/drawing/2014/main" id="{A43DA8D8-9F80-45B5-AE4C-B2A276521406}"/>
              </a:ext>
            </a:extLst>
          </p:cNvPr>
          <p:cNvSpPr>
            <a:spLocks noGrp="1"/>
          </p:cNvSpPr>
          <p:nvPr>
            <p:ph type="sldNum" sz="quarter" idx="12"/>
          </p:nvPr>
        </p:nvSpPr>
        <p:spPr/>
        <p:txBody>
          <a:bodyPr/>
          <a:lstStyle/>
          <a:p>
            <a:fld id="{E49001A6-4B87-4291-9C98-76B4260EB835}" type="slidenum">
              <a:rPr lang="en-US" smtClean="0"/>
              <a:pPr/>
              <a:t>4</a:t>
            </a:fld>
            <a:endParaRPr lang="en-US"/>
          </a:p>
        </p:txBody>
      </p:sp>
      <p:sp>
        <p:nvSpPr>
          <p:cNvPr id="5" name="Text Placeholder 4">
            <a:extLst>
              <a:ext uri="{FF2B5EF4-FFF2-40B4-BE49-F238E27FC236}">
                <a16:creationId xmlns:a16="http://schemas.microsoft.com/office/drawing/2014/main" id="{8AEAB52E-CB26-4672-B530-D27F42C83F34}"/>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9" name="Content Placeholder 8">
            <a:extLst>
              <a:ext uri="{FF2B5EF4-FFF2-40B4-BE49-F238E27FC236}">
                <a16:creationId xmlns:a16="http://schemas.microsoft.com/office/drawing/2014/main" id="{BB839E8D-828F-4E59-83F2-377DAD83A192}"/>
              </a:ext>
            </a:extLst>
          </p:cNvPr>
          <p:cNvSpPr>
            <a:spLocks noGrp="1"/>
          </p:cNvSpPr>
          <p:nvPr>
            <p:ph sz="quarter" idx="13"/>
          </p:nvPr>
        </p:nvSpPr>
        <p:spPr/>
        <p:txBody>
          <a:bodyPr>
            <a:normAutofit/>
          </a:bodyPr>
          <a:lstStyle/>
          <a:p>
            <a:r>
              <a:rPr lang="en-CA" sz="1800"/>
              <a:t>Important </a:t>
            </a:r>
            <a:r>
              <a:rPr lang="en-US" sz="1800"/>
              <a:t>part of the labour market but cannot accurately measure  </a:t>
            </a:r>
          </a:p>
          <a:p>
            <a:r>
              <a:rPr lang="en-US" sz="1800"/>
              <a:t>Continued speculation on the number of gig workers</a:t>
            </a:r>
          </a:p>
          <a:p>
            <a:r>
              <a:rPr lang="en-US" sz="1800"/>
              <a:t>Largely unknown effects on participation for marginalized and racialized groups </a:t>
            </a:r>
          </a:p>
          <a:p>
            <a:r>
              <a:rPr lang="en-US" sz="1800"/>
              <a:t>Impact of COVID-19 on the economy needs to be understood </a:t>
            </a:r>
          </a:p>
          <a:p>
            <a:r>
              <a:rPr lang="en-US" sz="1800"/>
              <a:t>Gig work and the issues surrounding the economy are particularly relevant for Toronto</a:t>
            </a:r>
          </a:p>
          <a:p>
            <a:endParaRPr lang="en-CA" sz="1800"/>
          </a:p>
        </p:txBody>
      </p:sp>
      <p:pic>
        <p:nvPicPr>
          <p:cNvPr id="8" name="Content Placeholder 7" descr="A person riding a bike&#10;&#10;Description automatically generated with medium confidence">
            <a:extLst>
              <a:ext uri="{FF2B5EF4-FFF2-40B4-BE49-F238E27FC236}">
                <a16:creationId xmlns:a16="http://schemas.microsoft.com/office/drawing/2014/main" id="{A17632E1-3833-4A59-B551-8613AAEE8646}"/>
              </a:ext>
            </a:extLst>
          </p:cNvPr>
          <p:cNvPicPr>
            <a:picLocks noGrp="1" noChangeAspect="1"/>
          </p:cNvPicPr>
          <p:nvPr>
            <p:ph sz="quarter"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57913" y="2734866"/>
            <a:ext cx="5562600" cy="2607468"/>
          </a:xfrm>
        </p:spPr>
      </p:pic>
      <p:sp>
        <p:nvSpPr>
          <p:cNvPr id="10" name="TextBox 9">
            <a:extLst>
              <a:ext uri="{FF2B5EF4-FFF2-40B4-BE49-F238E27FC236}">
                <a16:creationId xmlns:a16="http://schemas.microsoft.com/office/drawing/2014/main" id="{AF11F6DB-B586-4A9C-96FB-87DD7F0439F2}"/>
              </a:ext>
            </a:extLst>
          </p:cNvPr>
          <p:cNvSpPr txBox="1"/>
          <p:nvPr/>
        </p:nvSpPr>
        <p:spPr>
          <a:xfrm>
            <a:off x="6181884" y="5340051"/>
            <a:ext cx="5562600" cy="230832"/>
          </a:xfrm>
          <a:prstGeom prst="rect">
            <a:avLst/>
          </a:prstGeom>
          <a:noFill/>
        </p:spPr>
        <p:txBody>
          <a:bodyPr wrap="square" rtlCol="0">
            <a:spAutoFit/>
          </a:bodyPr>
          <a:lstStyle/>
          <a:p>
            <a:r>
              <a:rPr lang="en-CA" sz="900">
                <a:solidFill>
                  <a:schemeClr val="tx2"/>
                </a:solidFill>
                <a:hlinkClick r:id="rId4" tooltip="https://www.actuaries.digital/2020/12/16/the-rise-of-the-gig-economy-and-its-impact-on-the-australian-workforce/">
                  <a:extLst>
                    <a:ext uri="{A12FA001-AC4F-418D-AE19-62706E023703}">
                      <ahyp:hlinkClr xmlns:ahyp="http://schemas.microsoft.com/office/drawing/2018/hyperlinkcolor" val="tx"/>
                    </a:ext>
                  </a:extLst>
                </a:hlinkClick>
              </a:rPr>
              <a:t>This Photo</a:t>
            </a:r>
            <a:r>
              <a:rPr lang="en-CA" sz="900">
                <a:solidFill>
                  <a:schemeClr val="tx2"/>
                </a:solidFill>
              </a:rPr>
              <a:t> by Unknown Author is licensed under </a:t>
            </a:r>
            <a:r>
              <a:rPr lang="en-CA" sz="900">
                <a:solidFill>
                  <a:schemeClr val="tx2"/>
                </a:solidFill>
                <a:hlinkClick r:id="rId5" tooltip="https://creativecommons.org/licenses/by-nc-nd/3.0/">
                  <a:extLst>
                    <a:ext uri="{A12FA001-AC4F-418D-AE19-62706E023703}">
                      <ahyp:hlinkClr xmlns:ahyp="http://schemas.microsoft.com/office/drawing/2018/hyperlinkcolor" val="tx"/>
                    </a:ext>
                  </a:extLst>
                </a:hlinkClick>
              </a:rPr>
              <a:t>CC BY-NC-ND</a:t>
            </a:r>
            <a:endParaRPr lang="en-CA" sz="900">
              <a:solidFill>
                <a:schemeClr val="tx2"/>
              </a:solidFill>
            </a:endParaRPr>
          </a:p>
        </p:txBody>
      </p:sp>
    </p:spTree>
    <p:extLst>
      <p:ext uri="{BB962C8B-B14F-4D97-AF65-F5344CB8AC3E}">
        <p14:creationId xmlns:p14="http://schemas.microsoft.com/office/powerpoint/2010/main" val="42375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B3916A-AB9C-42D8-BF93-BDB8DD4B796E}"/>
              </a:ext>
            </a:extLst>
          </p:cNvPr>
          <p:cNvSpPr>
            <a:spLocks noGrp="1"/>
          </p:cNvSpPr>
          <p:nvPr>
            <p:ph type="subTitle" idx="1"/>
          </p:nvPr>
        </p:nvSpPr>
        <p:spPr>
          <a:xfrm>
            <a:off x="457359" y="1511881"/>
            <a:ext cx="11262360" cy="306366"/>
          </a:xfrm>
        </p:spPr>
        <p:txBody>
          <a:bodyPr/>
          <a:lstStyle/>
          <a:p>
            <a:r>
              <a:rPr lang="en-US" sz="2800">
                <a:solidFill>
                  <a:schemeClr val="accent1"/>
                </a:solidFill>
              </a:rPr>
              <a:t>Key Objectives </a:t>
            </a:r>
          </a:p>
        </p:txBody>
      </p:sp>
      <p:sp>
        <p:nvSpPr>
          <p:cNvPr id="4" name="Slide Number Placeholder 3">
            <a:extLst>
              <a:ext uri="{FF2B5EF4-FFF2-40B4-BE49-F238E27FC236}">
                <a16:creationId xmlns:a16="http://schemas.microsoft.com/office/drawing/2014/main" id="{A43DA8D8-9F80-45B5-AE4C-B2A276521406}"/>
              </a:ext>
            </a:extLst>
          </p:cNvPr>
          <p:cNvSpPr>
            <a:spLocks noGrp="1"/>
          </p:cNvSpPr>
          <p:nvPr>
            <p:ph type="sldNum" sz="quarter" idx="12"/>
          </p:nvPr>
        </p:nvSpPr>
        <p:spPr/>
        <p:txBody>
          <a:bodyPr/>
          <a:lstStyle/>
          <a:p>
            <a:fld id="{E49001A6-4B87-4291-9C98-76B4260EB835}" type="slidenum">
              <a:rPr lang="en-US" smtClean="0"/>
              <a:pPr/>
              <a:t>5</a:t>
            </a:fld>
            <a:endParaRPr lang="en-US"/>
          </a:p>
        </p:txBody>
      </p:sp>
      <p:sp>
        <p:nvSpPr>
          <p:cNvPr id="5" name="Text Placeholder 4">
            <a:extLst>
              <a:ext uri="{FF2B5EF4-FFF2-40B4-BE49-F238E27FC236}">
                <a16:creationId xmlns:a16="http://schemas.microsoft.com/office/drawing/2014/main" id="{8AEAB52E-CB26-4672-B530-D27F42C83F34}"/>
              </a:ext>
            </a:extLst>
          </p:cNvPr>
          <p:cNvSpPr>
            <a:spLocks noGrp="1"/>
          </p:cNvSpPr>
          <p:nvPr>
            <p:ph type="body" sz="quarter" idx="14"/>
          </p:nvPr>
        </p:nvSpPr>
        <p:spPr/>
        <p:txBody>
          <a:bodyPr/>
          <a:lstStyle/>
          <a:p>
            <a:r>
              <a:rPr lang="en-US" dirty="0"/>
              <a:t>The Gig Economy Forum – Report Presentation </a:t>
            </a:r>
          </a:p>
        </p:txBody>
      </p:sp>
      <p:graphicFrame>
        <p:nvGraphicFramePr>
          <p:cNvPr id="15" name="Content Placeholder 9">
            <a:extLst>
              <a:ext uri="{FF2B5EF4-FFF2-40B4-BE49-F238E27FC236}">
                <a16:creationId xmlns:a16="http://schemas.microsoft.com/office/drawing/2014/main" id="{166EBF35-D31B-4FB3-B54C-F6C788CDE80B}"/>
              </a:ext>
            </a:extLst>
          </p:cNvPr>
          <p:cNvGraphicFramePr>
            <a:graphicFrameLocks/>
          </p:cNvGraphicFramePr>
          <p:nvPr>
            <p:extLst>
              <p:ext uri="{D42A27DB-BD31-4B8C-83A1-F6EECF244321}">
                <p14:modId xmlns:p14="http://schemas.microsoft.com/office/powerpoint/2010/main" val="2854332583"/>
              </p:ext>
            </p:extLst>
          </p:nvPr>
        </p:nvGraphicFramePr>
        <p:xfrm>
          <a:off x="417512" y="1981200"/>
          <a:ext cx="1140872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15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4B755B97-1170-45ED-81A9-1C183EEEA0DF}"/>
              </a:ext>
            </a:extLst>
          </p:cNvPr>
          <p:cNvSpPr>
            <a:spLocks noGrp="1"/>
          </p:cNvSpPr>
          <p:nvPr>
            <p:ph type="subTitle" idx="1"/>
          </p:nvPr>
        </p:nvSpPr>
        <p:spPr>
          <a:xfrm>
            <a:off x="457359" y="1511880"/>
            <a:ext cx="11262360" cy="306366"/>
          </a:xfrm>
        </p:spPr>
        <p:txBody>
          <a:bodyPr/>
          <a:lstStyle/>
          <a:p>
            <a:r>
              <a:rPr lang="en-CA" sz="2800">
                <a:solidFill>
                  <a:schemeClr val="accent1"/>
                </a:solidFill>
              </a:rPr>
              <a:t>Project Timeline</a:t>
            </a:r>
          </a:p>
        </p:txBody>
      </p:sp>
      <p:sp>
        <p:nvSpPr>
          <p:cNvPr id="3" name="Slide Number Placeholder 2"/>
          <p:cNvSpPr>
            <a:spLocks noGrp="1"/>
          </p:cNvSpPr>
          <p:nvPr>
            <p:ph type="sldNum" sz="quarter" idx="12"/>
          </p:nvPr>
        </p:nvSpPr>
        <p:spPr/>
        <p:txBody>
          <a:bodyPr/>
          <a:lstStyle/>
          <a:p>
            <a:fld id="{E49001A6-4B87-4291-9C98-76B4260EB835}" type="slidenum">
              <a:rPr lang="en-US" smtClean="0"/>
              <a:pPr/>
              <a:t>6</a:t>
            </a:fld>
            <a:endParaRPr lang="en-US"/>
          </a:p>
        </p:txBody>
      </p:sp>
      <p:sp>
        <p:nvSpPr>
          <p:cNvPr id="11" name="Text Placeholder 10"/>
          <p:cNvSpPr>
            <a:spLocks noGrp="1"/>
          </p:cNvSpPr>
          <p:nvPr>
            <p:ph type="body" sz="quarter" idx="14"/>
          </p:nvPr>
        </p:nvSpPr>
        <p:spPr>
          <a:xfrm>
            <a:off x="1508919" y="457200"/>
            <a:ext cx="10210800" cy="369332"/>
          </a:xfrm>
        </p:spPr>
        <p:txBody>
          <a:bodyPr/>
          <a:lstStyle/>
          <a:p>
            <a:r>
              <a:rPr lang="en-US" dirty="0"/>
              <a:t>The Gig Economy Forum – Report Presentation </a:t>
            </a:r>
          </a:p>
        </p:txBody>
      </p:sp>
      <p:graphicFrame>
        <p:nvGraphicFramePr>
          <p:cNvPr id="7" name="Content Placeholder 6">
            <a:extLst>
              <a:ext uri="{FF2B5EF4-FFF2-40B4-BE49-F238E27FC236}">
                <a16:creationId xmlns:a16="http://schemas.microsoft.com/office/drawing/2014/main" id="{5A6CF70A-97FF-4780-A591-286F8E3C6D1E}"/>
              </a:ext>
            </a:extLst>
          </p:cNvPr>
          <p:cNvGraphicFramePr>
            <a:graphicFrameLocks noGrp="1"/>
          </p:cNvGraphicFramePr>
          <p:nvPr>
            <p:ph sz="quarter" idx="13"/>
            <p:extLst>
              <p:ext uri="{D42A27DB-BD31-4B8C-83A1-F6EECF244321}">
                <p14:modId xmlns:p14="http://schemas.microsoft.com/office/powerpoint/2010/main" val="2628295207"/>
              </p:ext>
            </p:extLst>
          </p:nvPr>
        </p:nvGraphicFramePr>
        <p:xfrm>
          <a:off x="417513" y="1981200"/>
          <a:ext cx="113014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99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ED2BED64-5BC1-4442-B84C-4B74CE63BC52}"/>
              </a:ext>
            </a:extLst>
          </p:cNvPr>
          <p:cNvSpPr>
            <a:spLocks noGrp="1"/>
          </p:cNvSpPr>
          <p:nvPr>
            <p:ph type="subTitle" idx="1"/>
          </p:nvPr>
        </p:nvSpPr>
        <p:spPr/>
        <p:txBody>
          <a:bodyPr/>
          <a:lstStyle/>
          <a:p>
            <a:r>
              <a:rPr lang="en-CA" sz="2800">
                <a:solidFill>
                  <a:schemeClr val="accent1"/>
                </a:solidFill>
              </a:rPr>
              <a:t>Research Process</a:t>
            </a:r>
          </a:p>
        </p:txBody>
      </p:sp>
      <p:sp>
        <p:nvSpPr>
          <p:cNvPr id="4" name="Slide Number Placeholder 3">
            <a:extLst>
              <a:ext uri="{FF2B5EF4-FFF2-40B4-BE49-F238E27FC236}">
                <a16:creationId xmlns:a16="http://schemas.microsoft.com/office/drawing/2014/main" id="{FE69DDF4-9065-4940-BFE2-152046ABB68D}"/>
              </a:ext>
            </a:extLst>
          </p:cNvPr>
          <p:cNvSpPr>
            <a:spLocks noGrp="1"/>
          </p:cNvSpPr>
          <p:nvPr>
            <p:ph type="sldNum" sz="quarter" idx="12"/>
          </p:nvPr>
        </p:nvSpPr>
        <p:spPr/>
        <p:txBody>
          <a:bodyPr/>
          <a:lstStyle/>
          <a:p>
            <a:fld id="{E49001A6-4B87-4291-9C98-76B4260EB835}" type="slidenum">
              <a:rPr lang="en-US" smtClean="0"/>
              <a:pPr/>
              <a:t>7</a:t>
            </a:fld>
            <a:endParaRPr lang="en-US"/>
          </a:p>
        </p:txBody>
      </p:sp>
      <p:sp>
        <p:nvSpPr>
          <p:cNvPr id="11" name="Text Placeholder 10">
            <a:extLst>
              <a:ext uri="{FF2B5EF4-FFF2-40B4-BE49-F238E27FC236}">
                <a16:creationId xmlns:a16="http://schemas.microsoft.com/office/drawing/2014/main" id="{529B24C7-2FF3-44B1-B63F-4117FEF667B1}"/>
              </a:ext>
            </a:extLst>
          </p:cNvPr>
          <p:cNvSpPr>
            <a:spLocks noGrp="1"/>
          </p:cNvSpPr>
          <p:nvPr>
            <p:ph type="body" sz="quarter" idx="14"/>
          </p:nvPr>
        </p:nvSpPr>
        <p:spPr>
          <a:xfrm>
            <a:off x="1508919" y="417444"/>
            <a:ext cx="10210800" cy="369332"/>
          </a:xfrm>
        </p:spPr>
        <p:txBody>
          <a:bodyPr/>
          <a:lstStyle/>
          <a:p>
            <a:r>
              <a:rPr lang="en-US" dirty="0"/>
              <a:t>The Gig Economy Forum – Report Presentation </a:t>
            </a:r>
          </a:p>
        </p:txBody>
      </p:sp>
      <p:sp>
        <p:nvSpPr>
          <p:cNvPr id="14" name="Content Placeholder 13">
            <a:extLst>
              <a:ext uri="{FF2B5EF4-FFF2-40B4-BE49-F238E27FC236}">
                <a16:creationId xmlns:a16="http://schemas.microsoft.com/office/drawing/2014/main" id="{2E4EF30D-D5D3-4E06-ABB6-F34A1F5F0077}"/>
              </a:ext>
            </a:extLst>
          </p:cNvPr>
          <p:cNvSpPr>
            <a:spLocks noGrp="1"/>
          </p:cNvSpPr>
          <p:nvPr>
            <p:ph sz="quarter" idx="13"/>
          </p:nvPr>
        </p:nvSpPr>
        <p:spPr/>
        <p:txBody>
          <a:bodyPr>
            <a:normAutofit/>
          </a:bodyPr>
          <a:lstStyle/>
          <a:p>
            <a:r>
              <a:rPr lang="en-CA" sz="1800" b="1" dirty="0">
                <a:effectLst/>
                <a:latin typeface="Calibri" panose="020F0502020204030204" pitchFamily="34" charset="0"/>
                <a:ea typeface="Calibri" panose="020F0502020204030204" pitchFamily="34" charset="0"/>
                <a:cs typeface="Arial" panose="020B0604020202020204" pitchFamily="34" charset="0"/>
              </a:rPr>
              <a:t>Phase 1 – </a:t>
            </a:r>
            <a:r>
              <a:rPr lang="en-CA" sz="1800" b="1" dirty="0"/>
              <a:t>Environmental Scan/Literature Review</a:t>
            </a:r>
          </a:p>
          <a:p>
            <a:pPr lvl="1"/>
            <a:r>
              <a:rPr lang="en-CA" sz="1400" dirty="0">
                <a:effectLst/>
                <a:latin typeface="Calibri" panose="020F0502020204030204" pitchFamily="34" charset="0"/>
                <a:ea typeface="Calibri" panose="020F0502020204030204" pitchFamily="34" charset="0"/>
                <a:cs typeface="Arial" panose="020B0604020202020204" pitchFamily="34" charset="0"/>
              </a:rPr>
              <a:t>Jurisdictional Review and Summary Report</a:t>
            </a:r>
          </a:p>
          <a:p>
            <a:r>
              <a:rPr lang="en-CA" sz="1800" b="1" dirty="0">
                <a:effectLst/>
                <a:latin typeface="Calibri" panose="020F0502020204030204" pitchFamily="34" charset="0"/>
                <a:ea typeface="Calibri" panose="020F0502020204030204" pitchFamily="34" charset="0"/>
                <a:cs typeface="Arial" panose="020B0604020202020204" pitchFamily="34" charset="0"/>
              </a:rPr>
              <a:t>Phase 2A – Stakeholder Interviews</a:t>
            </a:r>
          </a:p>
          <a:p>
            <a:pPr lvl="1"/>
            <a:r>
              <a:rPr lang="en-US" sz="1400" dirty="0"/>
              <a:t>Pre-panel Stakeholder Interviews </a:t>
            </a:r>
          </a:p>
          <a:p>
            <a:pPr lvl="1"/>
            <a:r>
              <a:rPr lang="en-US" sz="1400" dirty="0"/>
              <a:t>Post-panel Stakeholder Interviews </a:t>
            </a:r>
            <a:endParaRPr lang="en-CA" sz="1800" b="1" dirty="0">
              <a:latin typeface="Calibri" panose="020F0502020204030204" pitchFamily="34" charset="0"/>
              <a:ea typeface="Calibri" panose="020F0502020204030204" pitchFamily="34" charset="0"/>
              <a:cs typeface="Arial" panose="020B0604020202020204" pitchFamily="34" charset="0"/>
            </a:endParaRPr>
          </a:p>
          <a:p>
            <a:r>
              <a:rPr lang="en-CA" sz="1800" b="1" dirty="0">
                <a:effectLst/>
                <a:latin typeface="Calibri" panose="020F0502020204030204" pitchFamily="34" charset="0"/>
                <a:ea typeface="Calibri" panose="020F0502020204030204" pitchFamily="34" charset="0"/>
                <a:cs typeface="Arial" panose="020B0604020202020204" pitchFamily="34" charset="0"/>
              </a:rPr>
              <a:t>Phase 2B – Panel Survey of gig workers</a:t>
            </a:r>
          </a:p>
          <a:p>
            <a:pPr lvl="1"/>
            <a:r>
              <a:rPr lang="en-US" sz="1400" dirty="0"/>
              <a:t>Survey Findings Interim Report</a:t>
            </a:r>
            <a:endParaRPr lang="en-CA" sz="1400" b="1" dirty="0">
              <a:effectLst/>
              <a:latin typeface="Calibri" panose="020F0502020204030204" pitchFamily="34" charset="0"/>
              <a:ea typeface="Calibri" panose="020F0502020204030204" pitchFamily="34" charset="0"/>
              <a:cs typeface="Arial" panose="020B0604020202020204" pitchFamily="34" charset="0"/>
            </a:endParaRPr>
          </a:p>
          <a:p>
            <a:r>
              <a:rPr lang="en-CA" sz="1800" b="1" dirty="0">
                <a:effectLst/>
                <a:latin typeface="Calibri" panose="020F0502020204030204" pitchFamily="34" charset="0"/>
                <a:ea typeface="Calibri" panose="020F0502020204030204" pitchFamily="34" charset="0"/>
                <a:cs typeface="Arial" panose="020B0604020202020204" pitchFamily="34" charset="0"/>
              </a:rPr>
              <a:t>Phase 3 – Reporting &amp; Recommendations</a:t>
            </a:r>
          </a:p>
          <a:p>
            <a:pPr lvl="1"/>
            <a:r>
              <a:rPr lang="en-US" sz="1400" dirty="0"/>
              <a:t>Draft Report and Presentation </a:t>
            </a:r>
          </a:p>
          <a:p>
            <a:pPr lvl="1"/>
            <a:r>
              <a:rPr lang="en-US" sz="1400" dirty="0"/>
              <a:t>Final Report</a:t>
            </a:r>
          </a:p>
          <a:p>
            <a:endParaRPr lang="en-US" dirty="0"/>
          </a:p>
          <a:p>
            <a:endParaRPr lang="en-CA" dirty="0"/>
          </a:p>
        </p:txBody>
      </p:sp>
      <p:graphicFrame>
        <p:nvGraphicFramePr>
          <p:cNvPr id="15" name="Content Placeholder 6">
            <a:extLst>
              <a:ext uri="{FF2B5EF4-FFF2-40B4-BE49-F238E27FC236}">
                <a16:creationId xmlns:a16="http://schemas.microsoft.com/office/drawing/2014/main" id="{EBB1D5D9-C733-4727-9A74-9CA6C34B71D5}"/>
              </a:ext>
            </a:extLst>
          </p:cNvPr>
          <p:cNvGraphicFramePr>
            <a:graphicFrameLocks noGrp="1"/>
          </p:cNvGraphicFramePr>
          <p:nvPr>
            <p:ph sz="quarter" idx="16"/>
            <p:extLst>
              <p:ext uri="{D42A27DB-BD31-4B8C-83A1-F6EECF244321}">
                <p14:modId xmlns:p14="http://schemas.microsoft.com/office/powerpoint/2010/main" val="2080578913"/>
              </p:ext>
            </p:extLst>
          </p:nvPr>
        </p:nvGraphicFramePr>
        <p:xfrm>
          <a:off x="6088539" y="1665064"/>
          <a:ext cx="5562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578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457359" y="2690338"/>
            <a:ext cx="11247120" cy="1477328"/>
          </a:xfrm>
        </p:spPr>
        <p:txBody>
          <a:bodyPr/>
          <a:lstStyle/>
          <a:p>
            <a:pPr>
              <a:lnSpc>
                <a:spcPct val="100000"/>
              </a:lnSpc>
            </a:pPr>
            <a:r>
              <a:rPr lang="en-US"/>
              <a:t>Background Research </a:t>
            </a:r>
            <a:br>
              <a:rPr lang="en-US"/>
            </a:br>
            <a:r>
              <a:rPr lang="en-US"/>
              <a:t>  </a:t>
            </a:r>
            <a:endParaRPr lang="en-CA"/>
          </a:p>
        </p:txBody>
      </p:sp>
      <p:sp>
        <p:nvSpPr>
          <p:cNvPr id="2" name="Subtitle 1">
            <a:extLst>
              <a:ext uri="{FF2B5EF4-FFF2-40B4-BE49-F238E27FC236}">
                <a16:creationId xmlns:a16="http://schemas.microsoft.com/office/drawing/2014/main" id="{BD2AC6DB-0CF0-4442-B603-23E5460F8C44}"/>
              </a:ext>
            </a:extLst>
          </p:cNvPr>
          <p:cNvSpPr>
            <a:spLocks noGrp="1"/>
          </p:cNvSpPr>
          <p:nvPr>
            <p:ph type="subTitle" idx="1"/>
          </p:nvPr>
        </p:nvSpPr>
        <p:spPr>
          <a:xfrm>
            <a:off x="457359" y="3842598"/>
            <a:ext cx="11247120" cy="369332"/>
          </a:xfrm>
        </p:spPr>
        <p:txBody>
          <a:bodyPr/>
          <a:lstStyle/>
          <a:p>
            <a:pPr>
              <a:lnSpc>
                <a:spcPct val="100000"/>
              </a:lnSpc>
            </a:pPr>
            <a:r>
              <a:rPr lang="en-CA" sz="2400"/>
              <a:t>Environmental Scan/Literature Review, Jurisdictional Review, Planning Context</a:t>
            </a:r>
          </a:p>
        </p:txBody>
      </p:sp>
      <p:sp>
        <p:nvSpPr>
          <p:cNvPr id="4" name="Slide Number Placeholder 3"/>
          <p:cNvSpPr>
            <a:spLocks noGrp="1"/>
          </p:cNvSpPr>
          <p:nvPr>
            <p:ph type="sldNum" sz="quarter" idx="12"/>
          </p:nvPr>
        </p:nvSpPr>
        <p:spPr/>
        <p:txBody>
          <a:bodyPr/>
          <a:lstStyle/>
          <a:p>
            <a:fld id="{E49001A6-4B87-4291-9C98-76B4260EB835}" type="slidenum">
              <a:rPr lang="en-US" smtClean="0"/>
              <a:pPr/>
              <a:t>8</a:t>
            </a:fld>
            <a:endParaRPr lang="en-US"/>
          </a:p>
        </p:txBody>
      </p:sp>
    </p:spTree>
    <p:extLst>
      <p:ext uri="{BB962C8B-B14F-4D97-AF65-F5344CB8AC3E}">
        <p14:creationId xmlns:p14="http://schemas.microsoft.com/office/powerpoint/2010/main" val="326058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A18E5AF1-748D-4EC9-9033-FE6FCCC2D77E}"/>
              </a:ext>
            </a:extLst>
          </p:cNvPr>
          <p:cNvSpPr>
            <a:spLocks noGrp="1"/>
          </p:cNvSpPr>
          <p:nvPr>
            <p:ph type="subTitle" idx="1"/>
          </p:nvPr>
        </p:nvSpPr>
        <p:spPr>
          <a:xfrm>
            <a:off x="457359" y="1511881"/>
            <a:ext cx="11262360" cy="306366"/>
          </a:xfrm>
        </p:spPr>
        <p:txBody>
          <a:bodyPr/>
          <a:lstStyle/>
          <a:p>
            <a:r>
              <a:rPr lang="en-US" sz="2800">
                <a:solidFill>
                  <a:schemeClr val="accent1"/>
                </a:solidFill>
              </a:rPr>
              <a:t>Components of the Gig Economy</a:t>
            </a:r>
          </a:p>
        </p:txBody>
      </p:sp>
      <p:sp>
        <p:nvSpPr>
          <p:cNvPr id="5" name="Slide Number Placeholder 4">
            <a:extLst>
              <a:ext uri="{FF2B5EF4-FFF2-40B4-BE49-F238E27FC236}">
                <a16:creationId xmlns:a16="http://schemas.microsoft.com/office/drawing/2014/main" id="{438EFE47-8A33-4251-94DF-7253B3B32920}"/>
              </a:ext>
            </a:extLst>
          </p:cNvPr>
          <p:cNvSpPr>
            <a:spLocks noGrp="1"/>
          </p:cNvSpPr>
          <p:nvPr>
            <p:ph type="sldNum" sz="quarter" idx="12"/>
          </p:nvPr>
        </p:nvSpPr>
        <p:spPr/>
        <p:txBody>
          <a:bodyPr/>
          <a:lstStyle/>
          <a:p>
            <a:fld id="{E49001A6-4B87-4291-9C98-76B4260EB835}" type="slidenum">
              <a:rPr lang="en-US" smtClean="0"/>
              <a:pPr/>
              <a:t>9</a:t>
            </a:fld>
            <a:endParaRPr lang="en-US"/>
          </a:p>
        </p:txBody>
      </p:sp>
      <p:sp>
        <p:nvSpPr>
          <p:cNvPr id="16" name="Text Placeholder 15">
            <a:extLst>
              <a:ext uri="{FF2B5EF4-FFF2-40B4-BE49-F238E27FC236}">
                <a16:creationId xmlns:a16="http://schemas.microsoft.com/office/drawing/2014/main" id="{59F60D94-FB59-446C-B9D4-EB2C3B32E47F}"/>
              </a:ext>
            </a:extLst>
          </p:cNvPr>
          <p:cNvSpPr>
            <a:spLocks noGrp="1"/>
          </p:cNvSpPr>
          <p:nvPr>
            <p:ph type="body" sz="quarter" idx="14"/>
          </p:nvPr>
        </p:nvSpPr>
        <p:spPr>
          <a:xfrm>
            <a:off x="1508919" y="457200"/>
            <a:ext cx="10210800" cy="369332"/>
          </a:xfrm>
        </p:spPr>
        <p:txBody>
          <a:bodyPr/>
          <a:lstStyle/>
          <a:p>
            <a:r>
              <a:rPr lang="en-US" dirty="0"/>
              <a:t>The Gig Economy Forum – Report Presentation </a:t>
            </a:r>
          </a:p>
        </p:txBody>
      </p:sp>
      <p:sp>
        <p:nvSpPr>
          <p:cNvPr id="13" name="Content Placeholder 12">
            <a:extLst>
              <a:ext uri="{FF2B5EF4-FFF2-40B4-BE49-F238E27FC236}">
                <a16:creationId xmlns:a16="http://schemas.microsoft.com/office/drawing/2014/main" id="{F2066D99-2C5A-4453-97E5-AB329ECE961E}"/>
              </a:ext>
            </a:extLst>
          </p:cNvPr>
          <p:cNvSpPr>
            <a:spLocks noGrp="1"/>
          </p:cNvSpPr>
          <p:nvPr>
            <p:ph sz="quarter" idx="13"/>
          </p:nvPr>
        </p:nvSpPr>
        <p:spPr>
          <a:xfrm>
            <a:off x="417353" y="1981200"/>
            <a:ext cx="6464213" cy="4114800"/>
          </a:xfrm>
        </p:spPr>
        <p:txBody>
          <a:bodyPr>
            <a:normAutofit/>
          </a:bodyPr>
          <a:lstStyle/>
          <a:p>
            <a:r>
              <a:rPr lang="en-US" sz="2000"/>
              <a:t>Includes independent contractors, consultants and freelancers; temp agency workers and on-call workers; contract company workers </a:t>
            </a:r>
          </a:p>
          <a:p>
            <a:r>
              <a:rPr lang="en-CA" sz="2000"/>
              <a:t>Characterized by short-term, temporary, often unpredictable, lacks formal arrangements </a:t>
            </a:r>
          </a:p>
          <a:p>
            <a:r>
              <a:rPr lang="en-CA" sz="2000"/>
              <a:t>COVID-19 increased the supply and demand for gig workers </a:t>
            </a:r>
          </a:p>
          <a:p>
            <a:r>
              <a:rPr lang="en-CA" sz="2000"/>
              <a:t>Momentum towards recognizing gig workers as dependant contractors</a:t>
            </a:r>
          </a:p>
          <a:p>
            <a:endParaRPr lang="en-CA"/>
          </a:p>
        </p:txBody>
      </p:sp>
      <p:graphicFrame>
        <p:nvGraphicFramePr>
          <p:cNvPr id="14" name="Content Placeholder 13">
            <a:extLst>
              <a:ext uri="{FF2B5EF4-FFF2-40B4-BE49-F238E27FC236}">
                <a16:creationId xmlns:a16="http://schemas.microsoft.com/office/drawing/2014/main" id="{2EC8E548-6D05-4B11-9E0B-ECC81097C555}"/>
              </a:ext>
            </a:extLst>
          </p:cNvPr>
          <p:cNvGraphicFramePr>
            <a:graphicFrameLocks noGrp="1"/>
          </p:cNvGraphicFramePr>
          <p:nvPr>
            <p:ph sz="quarter" idx="16"/>
            <p:extLst>
              <p:ext uri="{D42A27DB-BD31-4B8C-83A1-F6EECF244321}">
                <p14:modId xmlns:p14="http://schemas.microsoft.com/office/powerpoint/2010/main" val="3743174787"/>
              </p:ext>
            </p:extLst>
          </p:nvPr>
        </p:nvGraphicFramePr>
        <p:xfrm>
          <a:off x="6181885" y="1665064"/>
          <a:ext cx="5562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117976"/>
      </p:ext>
    </p:extLst>
  </p:cSld>
  <p:clrMapOvr>
    <a:masterClrMapping/>
  </p:clrMapOvr>
</p:sld>
</file>

<file path=ppt/theme/theme1.xml><?xml version="1.0" encoding="utf-8"?>
<a:theme xmlns:a="http://schemas.openxmlformats.org/drawingml/2006/main" name="Office Theme">
  <a:themeElements>
    <a:clrScheme name="*MDB INSIGHT">
      <a:dk1>
        <a:srgbClr val="232627"/>
      </a:dk1>
      <a:lt1>
        <a:sysClr val="window" lastClr="FFFFFF"/>
      </a:lt1>
      <a:dk2>
        <a:srgbClr val="232627"/>
      </a:dk2>
      <a:lt2>
        <a:srgbClr val="4D4D4D"/>
      </a:lt2>
      <a:accent1>
        <a:srgbClr val="007385"/>
      </a:accent1>
      <a:accent2>
        <a:srgbClr val="9E0054"/>
      </a:accent2>
      <a:accent3>
        <a:srgbClr val="86A315"/>
      </a:accent3>
      <a:accent4>
        <a:srgbClr val="DBBE16"/>
      </a:accent4>
      <a:accent5>
        <a:srgbClr val="C96B1A"/>
      </a:accent5>
      <a:accent6>
        <a:srgbClr val="B52A1C"/>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5F4147A26123468F8D0052C1FB96B9" ma:contentTypeVersion="111" ma:contentTypeDescription="Create a new document." ma:contentTypeScope="" ma:versionID="1a82cd576b141c5a948011d6320a77b7">
  <xsd:schema xmlns:xsd="http://www.w3.org/2001/XMLSchema" xmlns:xs="http://www.w3.org/2001/XMLSchema" xmlns:p="http://schemas.microsoft.com/office/2006/metadata/properties" xmlns:ns2="7ff3f923-e6ff-4319-94f5-0792d08514f2" xmlns:ns3="0c224a58-edec-4ba0-894b-7b283a05b317" targetNamespace="http://schemas.microsoft.com/office/2006/metadata/properties" ma:root="true" ma:fieldsID="0929d00edd7417d272d9adf8c117c4d1" ns2:_="" ns3:_="">
    <xsd:import namespace="7ff3f923-e6ff-4319-94f5-0792d08514f2"/>
    <xsd:import namespace="0c224a58-edec-4ba0-894b-7b283a05b317"/>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3f923-e6ff-4319-94f5-0792d08514f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224a58-edec-4ba0-894b-7b283a05b31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4506960-9cb5-465a-8b2e-c261e7420b1e}" ma:internalName="TaxCatchAll" ma:showField="CatchAllData" ma:web="0c224a58-edec-4ba0-894b-7b283a05b3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f3f923-e6ff-4319-94f5-0792d08514f2">
      <Terms xmlns="http://schemas.microsoft.com/office/infopath/2007/PartnerControls"/>
    </lcf76f155ced4ddcb4097134ff3c332f>
    <TaxCatchAll xmlns="0c224a58-edec-4ba0-894b-7b283a05b317" xsi:nil="true"/>
  </documentManagement>
</p:properties>
</file>

<file path=customXml/itemProps1.xml><?xml version="1.0" encoding="utf-8"?>
<ds:datastoreItem xmlns:ds="http://schemas.openxmlformats.org/officeDocument/2006/customXml" ds:itemID="{1ECCB3DE-AA30-44FB-804D-7E94CC47FEDC}">
  <ds:schemaRefs>
    <ds:schemaRef ds:uri="http://schemas.microsoft.com/sharepoint/v3/contenttype/forms"/>
  </ds:schemaRefs>
</ds:datastoreItem>
</file>

<file path=customXml/itemProps2.xml><?xml version="1.0" encoding="utf-8"?>
<ds:datastoreItem xmlns:ds="http://schemas.openxmlformats.org/officeDocument/2006/customXml" ds:itemID="{E3D94590-CD66-4084-B929-5DC8F2061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f3f923-e6ff-4319-94f5-0792d08514f2"/>
    <ds:schemaRef ds:uri="0c224a58-edec-4ba0-894b-7b283a05b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C5BB67-DC41-4B3F-B18F-98EE8C18CC91}">
  <ds:schemaRefs>
    <ds:schemaRef ds:uri="032bfb8d-7802-4f00-9f2a-3580ab5603ec"/>
    <ds:schemaRef ds:uri="3a0c3538-8f70-4913-9f2d-cfae3c2ada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ff3f923-e6ff-4319-94f5-0792d08514f2"/>
    <ds:schemaRef ds:uri="0c224a58-edec-4ba0-894b-7b283a05b317"/>
  </ds:schemaRefs>
</ds:datastoreItem>
</file>

<file path=docProps/app.xml><?xml version="1.0" encoding="utf-8"?>
<Properties xmlns="http://schemas.openxmlformats.org/officeDocument/2006/extended-properties" xmlns:vt="http://schemas.openxmlformats.org/officeDocument/2006/docPropsVTypes">
  <Template>Retrospect</Template>
  <TotalTime>219</TotalTime>
  <Words>2001</Words>
  <Application>Microsoft Macintosh PowerPoint</Application>
  <PresentationFormat>Custom</PresentationFormat>
  <Paragraphs>227</Paragraphs>
  <Slides>25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Open Sans</vt:lpstr>
      <vt:lpstr>Tw Cen MT</vt:lpstr>
      <vt:lpstr>Verdana</vt:lpstr>
      <vt:lpstr>Wingdings</vt:lpstr>
      <vt:lpstr>Office Theme</vt:lpstr>
      <vt:lpstr>The Gig Economy and its Effects on Racialized and Immigrant Populations in Toronto</vt:lpstr>
      <vt:lpstr>PowerPoint Presentation</vt:lpstr>
      <vt:lpstr>Project Overview </vt:lpstr>
      <vt:lpstr>PowerPoint Presentation</vt:lpstr>
      <vt:lpstr>PowerPoint Presentation</vt:lpstr>
      <vt:lpstr>PowerPoint Presentation</vt:lpstr>
      <vt:lpstr>PowerPoint Presentation</vt:lpstr>
      <vt:lpstr>Background Research    </vt:lpstr>
      <vt:lpstr>PowerPoint Presentation</vt:lpstr>
      <vt:lpstr>PowerPoint Presentation</vt:lpstr>
      <vt:lpstr>Stakeholder Interview Insights</vt:lpstr>
      <vt:lpstr>PowerPoint Presentation</vt:lpstr>
      <vt:lpstr>PowerPoint Presentation</vt:lpstr>
      <vt:lpstr>PowerPoint Presentation</vt:lpstr>
      <vt:lpstr>Who’s included in Toronto’s Gig Economy? </vt:lpstr>
      <vt:lpstr>PowerPoint Presentation</vt:lpstr>
      <vt:lpstr>PowerPoint Presentation</vt:lpstr>
      <vt:lpstr>PowerPoint Presentation</vt:lpstr>
      <vt:lpstr>Strategic Directions and Recommendations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MDB Insight Power Point Template</dc:title>
  <dc:creator>Erle Lamothe</dc:creator>
  <cp:lastModifiedBy>Judy Morgan</cp:lastModifiedBy>
  <cp:revision>2</cp:revision>
  <dcterms:created xsi:type="dcterms:W3CDTF">2018-11-09T18:03:52Z</dcterms:created>
  <dcterms:modified xsi:type="dcterms:W3CDTF">2022-10-05T15:47:59Z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0x0101008F5F4147A26123468F8D0052C1FB96B9</vt:lpwstr>
  </property>
  <property fmtid="{D5CDD505-2E9C-101B-9397-08002B2CF9AE}" pid="3" name="GUID">
    <vt:lpwstr>c6005263-bf13-40c0-a069-d343e9e67ecd</vt:lpwstr>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ea60d57e-af5b-4752-ac57-3e4f28ca11dc_Enabled">
    <vt:lpwstr>true</vt:lpwstr>
  </property>
  <property fmtid="{D5CDD505-2E9C-101B-9397-08002B2CF9AE}" pid="12" name="MSIP_Label_ea60d57e-af5b-4752-ac57-3e4f28ca11dc_SetDate">
    <vt:lpwstr>2022-10-03T17:42:15Z</vt:lpwstr>
  </property>
  <property fmtid="{D5CDD505-2E9C-101B-9397-08002B2CF9AE}" pid="13" name="MSIP_Label_ea60d57e-af5b-4752-ac57-3e4f28ca11dc_Method">
    <vt:lpwstr>Standard</vt:lpwstr>
  </property>
  <property fmtid="{D5CDD505-2E9C-101B-9397-08002B2CF9AE}" pid="14" name="MSIP_Label_ea60d57e-af5b-4752-ac57-3e4f28ca11dc_Name">
    <vt:lpwstr>ea60d57e-af5b-4752-ac57-3e4f28ca11dc</vt:lpwstr>
  </property>
  <property fmtid="{D5CDD505-2E9C-101B-9397-08002B2CF9AE}" pid="15" name="MSIP_Label_ea60d57e-af5b-4752-ac57-3e4f28ca11dc_SiteId">
    <vt:lpwstr>36da45f1-dd2c-4d1f-af13-5abe46b99921</vt:lpwstr>
  </property>
  <property fmtid="{D5CDD505-2E9C-101B-9397-08002B2CF9AE}" pid="16" name="MSIP_Label_ea60d57e-af5b-4752-ac57-3e4f28ca11dc_ActionId">
    <vt:lpwstr>21ec1d80-e75c-48c5-b279-737efd15a741</vt:lpwstr>
  </property>
  <property fmtid="{D5CDD505-2E9C-101B-9397-08002B2CF9AE}" pid="17" name="MSIP_Label_ea60d57e-af5b-4752-ac57-3e4f28ca11dc_ContentBits">
    <vt:lpwstr>0</vt:lpwstr>
  </property>
  <property fmtid="{D5CDD505-2E9C-101B-9397-08002B2CF9AE}" pid="18" name="MediaServiceImageTags">
    <vt:lpwstr/>
  </property>
</Properties>
</file>