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3"/>
  </p:notesMasterIdLst>
  <p:sldIdLst>
    <p:sldId id="256" r:id="rId2"/>
    <p:sldId id="333" r:id="rId3"/>
    <p:sldId id="355" r:id="rId4"/>
    <p:sldId id="338" r:id="rId5"/>
    <p:sldId id="363" r:id="rId6"/>
    <p:sldId id="340" r:id="rId7"/>
    <p:sldId id="357" r:id="rId8"/>
    <p:sldId id="365" r:id="rId9"/>
    <p:sldId id="336" r:id="rId10"/>
    <p:sldId id="354" r:id="rId11"/>
    <p:sldId id="3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1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67" autoAdjust="0"/>
    <p:restoredTop sz="80108" autoAdjust="0"/>
  </p:normalViewPr>
  <p:slideViewPr>
    <p:cSldViewPr snapToGrid="0" snapToObjects="1">
      <p:cViewPr varScale="1">
        <p:scale>
          <a:sx n="100" d="100"/>
          <a:sy n="100" d="100"/>
        </p:scale>
        <p:origin x="-1968" y="-96"/>
      </p:cViewPr>
      <p:guideLst>
        <p:guide orient="horz" pos="2160"/>
        <p:guide pos="3840"/>
      </p:guideLst>
    </p:cSldViewPr>
  </p:slideViewPr>
  <p:notesTextViewPr>
    <p:cViewPr>
      <p:scale>
        <a:sx n="3" d="2"/>
        <a:sy n="3" d="2"/>
      </p:scale>
      <p:origin x="0" y="0"/>
    </p:cViewPr>
  </p:notesTextViewPr>
  <p:notesViewPr>
    <p:cSldViewPr snapToGrid="0" snapToObjects="1">
      <p:cViewPr varScale="1">
        <p:scale>
          <a:sx n="69" d="100"/>
          <a:sy n="69" d="100"/>
        </p:scale>
        <p:origin x="2778" y="54"/>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A028E-22F2-3643-ABAE-90F5CBD27DC9}" type="datetimeFigureOut">
              <a:rPr lang="en-US" smtClean="0"/>
              <a:t>21-02-23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D12F3-243B-A840-B458-22E02BCBADD5}" type="slidenum">
              <a:rPr lang="en-US" smtClean="0"/>
              <a:t>‹#›</a:t>
            </a:fld>
            <a:endParaRPr lang="en-US"/>
          </a:p>
        </p:txBody>
      </p:sp>
    </p:spTree>
    <p:extLst>
      <p:ext uri="{BB962C8B-B14F-4D97-AF65-F5344CB8AC3E}">
        <p14:creationId xmlns:p14="http://schemas.microsoft.com/office/powerpoint/2010/main" val="12226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CD12F3-243B-A840-B458-22E02BCBADD5}" type="slidenum">
              <a:rPr lang="en-US" smtClean="0"/>
              <a:t>1</a:t>
            </a:fld>
            <a:endParaRPr lang="en-US"/>
          </a:p>
        </p:txBody>
      </p:sp>
    </p:spTree>
    <p:extLst>
      <p:ext uri="{BB962C8B-B14F-4D97-AF65-F5344CB8AC3E}">
        <p14:creationId xmlns:p14="http://schemas.microsoft.com/office/powerpoint/2010/main" val="2990609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CD12F3-243B-A840-B458-22E02BCBADD5}" type="slidenum">
              <a:rPr lang="en-US" smtClean="0"/>
              <a:t>10</a:t>
            </a:fld>
            <a:endParaRPr lang="en-US"/>
          </a:p>
        </p:txBody>
      </p:sp>
    </p:spTree>
    <p:extLst>
      <p:ext uri="{BB962C8B-B14F-4D97-AF65-F5344CB8AC3E}">
        <p14:creationId xmlns:p14="http://schemas.microsoft.com/office/powerpoint/2010/main" val="59458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10"/>
          </p:nvPr>
        </p:nvSpPr>
        <p:spPr/>
        <p:txBody>
          <a:bodyPr/>
          <a:lstStyle/>
          <a:p>
            <a:fld id="{A3CD12F3-243B-A840-B458-22E02BCBADD5}" type="slidenum">
              <a:rPr lang="en-US" smtClean="0"/>
              <a:t>2</a:t>
            </a:fld>
            <a:endParaRPr lang="en-US"/>
          </a:p>
        </p:txBody>
      </p:sp>
    </p:spTree>
    <p:extLst>
      <p:ext uri="{BB962C8B-B14F-4D97-AF65-F5344CB8AC3E}">
        <p14:creationId xmlns:p14="http://schemas.microsoft.com/office/powerpoint/2010/main" val="2153999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A3CD12F3-243B-A840-B458-22E02BCBADD5}" type="slidenum">
              <a:rPr lang="en-US" smtClean="0"/>
              <a:t>3</a:t>
            </a:fld>
            <a:endParaRPr lang="en-US"/>
          </a:p>
        </p:txBody>
      </p:sp>
    </p:spTree>
    <p:extLst>
      <p:ext uri="{BB962C8B-B14F-4D97-AF65-F5344CB8AC3E}">
        <p14:creationId xmlns:p14="http://schemas.microsoft.com/office/powerpoint/2010/main" val="410233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10"/>
          </p:nvPr>
        </p:nvSpPr>
        <p:spPr/>
        <p:txBody>
          <a:bodyPr/>
          <a:lstStyle/>
          <a:p>
            <a:fld id="{A3CD12F3-243B-A840-B458-22E02BCBADD5}" type="slidenum">
              <a:rPr lang="en-US" smtClean="0"/>
              <a:t>4</a:t>
            </a:fld>
            <a:endParaRPr lang="en-US"/>
          </a:p>
        </p:txBody>
      </p:sp>
    </p:spTree>
    <p:extLst>
      <p:ext uri="{BB962C8B-B14F-4D97-AF65-F5344CB8AC3E}">
        <p14:creationId xmlns:p14="http://schemas.microsoft.com/office/powerpoint/2010/main" val="3220049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CD12F3-243B-A840-B458-22E02BCBADD5}" type="slidenum">
              <a:rPr lang="en-US" smtClean="0"/>
              <a:t>5</a:t>
            </a:fld>
            <a:endParaRPr lang="en-US"/>
          </a:p>
        </p:txBody>
      </p:sp>
    </p:spTree>
    <p:extLst>
      <p:ext uri="{BB962C8B-B14F-4D97-AF65-F5344CB8AC3E}">
        <p14:creationId xmlns:p14="http://schemas.microsoft.com/office/powerpoint/2010/main" val="1124555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3CD12F3-243B-A840-B458-22E02BCBADD5}" type="slidenum">
              <a:rPr lang="en-US" smtClean="0"/>
              <a:t>6</a:t>
            </a:fld>
            <a:endParaRPr lang="en-US"/>
          </a:p>
        </p:txBody>
      </p:sp>
    </p:spTree>
    <p:extLst>
      <p:ext uri="{BB962C8B-B14F-4D97-AF65-F5344CB8AC3E}">
        <p14:creationId xmlns:p14="http://schemas.microsoft.com/office/powerpoint/2010/main" val="326326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3CD12F3-243B-A840-B458-22E02BCBADD5}" type="slidenum">
              <a:rPr lang="en-US" smtClean="0"/>
              <a:t>7</a:t>
            </a:fld>
            <a:endParaRPr lang="en-US"/>
          </a:p>
        </p:txBody>
      </p:sp>
    </p:spTree>
    <p:extLst>
      <p:ext uri="{BB962C8B-B14F-4D97-AF65-F5344CB8AC3E}">
        <p14:creationId xmlns:p14="http://schemas.microsoft.com/office/powerpoint/2010/main" val="1053132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CD12F3-243B-A840-B458-22E02BCBADD5}" type="slidenum">
              <a:rPr lang="en-US" smtClean="0"/>
              <a:t>8</a:t>
            </a:fld>
            <a:endParaRPr lang="en-US"/>
          </a:p>
        </p:txBody>
      </p:sp>
    </p:spTree>
    <p:extLst>
      <p:ext uri="{BB962C8B-B14F-4D97-AF65-F5344CB8AC3E}">
        <p14:creationId xmlns:p14="http://schemas.microsoft.com/office/powerpoint/2010/main" val="3339244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10"/>
          </p:nvPr>
        </p:nvSpPr>
        <p:spPr/>
        <p:txBody>
          <a:bodyPr/>
          <a:lstStyle/>
          <a:p>
            <a:fld id="{A3CD12F3-243B-A840-B458-22E02BCBADD5}" type="slidenum">
              <a:rPr lang="en-US" smtClean="0"/>
              <a:t>9</a:t>
            </a:fld>
            <a:endParaRPr lang="en-US"/>
          </a:p>
        </p:txBody>
      </p:sp>
    </p:spTree>
    <p:extLst>
      <p:ext uri="{BB962C8B-B14F-4D97-AF65-F5344CB8AC3E}">
        <p14:creationId xmlns:p14="http://schemas.microsoft.com/office/powerpoint/2010/main" val="1626396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Blue Rectangle"/>
          <p:cNvSpPr/>
          <p:nvPr userDrawn="1"/>
        </p:nvSpPr>
        <p:spPr>
          <a:xfrm>
            <a:off x="0" y="0"/>
            <a:ext cx="12192000" cy="6878230"/>
          </a:xfrm>
          <a:prstGeom prst="rect">
            <a:avLst/>
          </a:prstGeom>
          <a:solidFill>
            <a:srgbClr val="236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524000" y="364582"/>
            <a:ext cx="9144000" cy="2387600"/>
          </a:xfrm>
        </p:spPr>
        <p:txBody>
          <a:bodyPr anchor="ctr"/>
          <a:lstStyle>
            <a:lvl1pPr algn="ctr">
              <a:defRPr sz="6000">
                <a:solidFill>
                  <a:schemeClr val="bg1"/>
                </a:solidFill>
              </a:defRPr>
            </a:lvl1pPr>
          </a:lstStyle>
          <a:p>
            <a:r>
              <a:rPr lang="en-US" dirty="0"/>
              <a:t>Click to edit Master title style</a:t>
            </a:r>
          </a:p>
        </p:txBody>
      </p:sp>
      <p:sp>
        <p:nvSpPr>
          <p:cNvPr id="3" name="Subtitle"/>
          <p:cNvSpPr>
            <a:spLocks noGrp="1"/>
          </p:cNvSpPr>
          <p:nvPr>
            <p:ph type="subTitle" idx="1"/>
          </p:nvPr>
        </p:nvSpPr>
        <p:spPr>
          <a:xfrm>
            <a:off x="1524000" y="2875353"/>
            <a:ext cx="9144000" cy="136459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City of Toronto Logo" descr="City of Toron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7587" y="4830482"/>
            <a:ext cx="1476825" cy="473095"/>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03" y="5573864"/>
            <a:ext cx="12239251" cy="1320268"/>
          </a:xfrm>
          <a:prstGeom prst="rect">
            <a:avLst/>
          </a:prstGeom>
        </p:spPr>
      </p:pic>
    </p:spTree>
    <p:extLst>
      <p:ext uri="{BB962C8B-B14F-4D97-AF65-F5344CB8AC3E}">
        <p14:creationId xmlns:p14="http://schemas.microsoft.com/office/powerpoint/2010/main" val="105140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Blue Rectangle"/>
          <p:cNvSpPr/>
          <p:nvPr userDrawn="1"/>
        </p:nvSpPr>
        <p:spPr>
          <a:xfrm>
            <a:off x="0" y="0"/>
            <a:ext cx="12192000" cy="1569308"/>
          </a:xfrm>
          <a:prstGeom prst="rect">
            <a:avLst/>
          </a:prstGeom>
          <a:solidFill>
            <a:srgbClr val="236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title"/>
          </p:nvPr>
        </p:nvSpPr>
        <p:spPr>
          <a:xfrm>
            <a:off x="831850" y="1709738"/>
            <a:ext cx="10515600" cy="2729641"/>
          </a:xfrm>
        </p:spPr>
        <p:txBody>
          <a:bodyPr anchor="ctr"/>
          <a:lstStyle>
            <a:lvl1pPr>
              <a:defRPr sz="6000">
                <a:solidFill>
                  <a:srgbClr val="236192"/>
                </a:solidFill>
              </a:defRPr>
            </a:lvl1pPr>
          </a:lstStyle>
          <a:p>
            <a:r>
              <a:rPr lang="en-US"/>
              <a:t>Click to edit Master title style</a:t>
            </a:r>
            <a:endParaRPr lang="en-US" dirty="0"/>
          </a:p>
        </p:txBody>
      </p:sp>
      <p:sp>
        <p:nvSpPr>
          <p:cNvPr id="3" name="Text"/>
          <p:cNvSpPr>
            <a:spLocks noGrp="1"/>
          </p:cNvSpPr>
          <p:nvPr>
            <p:ph type="body" idx="1"/>
          </p:nvPr>
        </p:nvSpPr>
        <p:spPr>
          <a:xfrm>
            <a:off x="831850" y="4589463"/>
            <a:ext cx="10515600" cy="1350103"/>
          </a:xfrm>
        </p:spPr>
        <p:txBody>
          <a:bodyPr/>
          <a:lstStyle>
            <a:lvl1pPr marL="0" indent="0">
              <a:buNone/>
              <a:defRPr sz="2400">
                <a:solidFill>
                  <a:srgbClr val="23619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Blue Line"/>
          <p:cNvSpPr/>
          <p:nvPr userDrawn="1"/>
        </p:nvSpPr>
        <p:spPr>
          <a:xfrm>
            <a:off x="0" y="6089650"/>
            <a:ext cx="12192000" cy="63724"/>
          </a:xfrm>
          <a:prstGeom prst="rect">
            <a:avLst/>
          </a:prstGeom>
          <a:solidFill>
            <a:srgbClr val="236192"/>
          </a:solidFill>
          <a:ln w="12700">
            <a:solidFill>
              <a:srgbClr val="236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ity of Toronto Skyline" descr="City of Toron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6270611"/>
            <a:ext cx="1108676" cy="33889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59" y="262393"/>
            <a:ext cx="12256774" cy="1322158"/>
          </a:xfrm>
          <a:prstGeom prst="rect">
            <a:avLst/>
          </a:prstGeom>
        </p:spPr>
      </p:pic>
    </p:spTree>
    <p:extLst>
      <p:ext uri="{BB962C8B-B14F-4D97-AF65-F5344CB8AC3E}">
        <p14:creationId xmlns:p14="http://schemas.microsoft.com/office/powerpoint/2010/main" val="794070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rgbClr val="236192"/>
                </a:solidFill>
              </a:defRPr>
            </a:lvl1pPr>
          </a:lstStyle>
          <a:p>
            <a:r>
              <a:rPr lang="en-US"/>
              <a:t>Click to edit Master title style</a:t>
            </a:r>
            <a:endParaRPr lang="en-US" dirty="0"/>
          </a:p>
        </p:txBody>
      </p:sp>
      <p:sp>
        <p:nvSpPr>
          <p:cNvPr id="3" name="Content"/>
          <p:cNvSpPr>
            <a:spLocks noGrp="1"/>
          </p:cNvSpPr>
          <p:nvPr>
            <p:ph idx="1"/>
          </p:nvPr>
        </p:nvSpPr>
        <p:spPr/>
        <p:txBody>
          <a:bodyPr/>
          <a:lstStyle>
            <a:lvl1pPr>
              <a:lnSpc>
                <a:spcPct val="100000"/>
              </a:lnSpc>
              <a:spcBef>
                <a:spcPts val="1000"/>
              </a:spcBef>
              <a:spcAft>
                <a:spcPts val="400"/>
              </a:spcAft>
              <a:defRPr/>
            </a:lvl1pPr>
            <a:lvl2pPr>
              <a:lnSpc>
                <a:spcPct val="100000"/>
              </a:lnSpc>
              <a:spcBef>
                <a:spcPts val="1000"/>
              </a:spcBef>
              <a:spcAft>
                <a:spcPts val="400"/>
              </a:spcAft>
              <a:defRPr/>
            </a:lvl2pPr>
            <a:lvl3pPr>
              <a:lnSpc>
                <a:spcPct val="100000"/>
              </a:lnSpc>
              <a:spcBef>
                <a:spcPts val="1000"/>
              </a:spcBef>
              <a:spcAft>
                <a:spcPts val="400"/>
              </a:spcAft>
              <a:defRPr/>
            </a:lvl3pPr>
            <a:lvl4pPr>
              <a:lnSpc>
                <a:spcPct val="100000"/>
              </a:lnSpc>
              <a:spcBef>
                <a:spcPts val="1000"/>
              </a:spcBef>
              <a:spcAft>
                <a:spcPts val="400"/>
              </a:spcAft>
              <a:defRPr/>
            </a:lvl4pPr>
            <a:lvl5pPr>
              <a:lnSpc>
                <a:spcPct val="100000"/>
              </a:lnSpc>
              <a:spcBef>
                <a:spcPts val="100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cNvSpPr>
            <a:spLocks noGrp="1"/>
          </p:cNvSpPr>
          <p:nvPr>
            <p:ph type="sldNum" sz="quarter" idx="12"/>
          </p:nvPr>
        </p:nvSpPr>
        <p:spPr/>
        <p:txBody>
          <a:bodyPr/>
          <a:lstStyle>
            <a:lvl1pPr>
              <a:defRPr>
                <a:solidFill>
                  <a:srgbClr val="236192"/>
                </a:solidFill>
                <a:latin typeface="Arial" charset="0"/>
                <a:ea typeface="Arial" charset="0"/>
                <a:cs typeface="Arial" charset="0"/>
              </a:defRPr>
            </a:lvl1pPr>
          </a:lstStyle>
          <a:p>
            <a:fld id="{BACAD700-9C4E-E347-8D73-D2DE38161AC0}" type="slidenum">
              <a:rPr lang="en-US" smtClean="0"/>
              <a:pPr/>
              <a:t>‹#›</a:t>
            </a:fld>
            <a:endParaRPr lang="en-US" dirty="0"/>
          </a:p>
        </p:txBody>
      </p:sp>
      <p:sp>
        <p:nvSpPr>
          <p:cNvPr id="7" name="Blue Rectangle"/>
          <p:cNvSpPr/>
          <p:nvPr userDrawn="1"/>
        </p:nvSpPr>
        <p:spPr>
          <a:xfrm>
            <a:off x="393357" y="431993"/>
            <a:ext cx="45719" cy="1191826"/>
          </a:xfrm>
          <a:prstGeom prst="rect">
            <a:avLst/>
          </a:prstGeom>
          <a:ln w="165100">
            <a:solidFill>
              <a:srgbClr val="236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ity of Toronto Logo" descr="City of Toron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6323585"/>
            <a:ext cx="1108676" cy="338897"/>
          </a:xfrm>
          <a:prstGeom prst="rect">
            <a:avLst/>
          </a:prstGeom>
        </p:spPr>
      </p:pic>
    </p:spTree>
    <p:extLst>
      <p:ext uri="{BB962C8B-B14F-4D97-AF65-F5344CB8AC3E}">
        <p14:creationId xmlns:p14="http://schemas.microsoft.com/office/powerpoint/2010/main" val="148311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cNvSpPr>
            <a:spLocks noGrp="1"/>
          </p:cNvSpPr>
          <p:nvPr>
            <p:ph type="sldNum" sz="quarter" idx="12"/>
          </p:nvPr>
        </p:nvSpPr>
        <p:spPr/>
        <p:txBody>
          <a:bodyPr/>
          <a:lstStyle/>
          <a:p>
            <a:fld id="{BACAD700-9C4E-E347-8D73-D2DE38161AC0}" type="slidenum">
              <a:rPr lang="en-US" smtClean="0"/>
              <a:t>‹#›</a:t>
            </a:fld>
            <a:endParaRPr lang="en-US"/>
          </a:p>
        </p:txBody>
      </p:sp>
      <p:sp>
        <p:nvSpPr>
          <p:cNvPr id="8" name="Blue Rectangle"/>
          <p:cNvSpPr/>
          <p:nvPr userDrawn="1"/>
        </p:nvSpPr>
        <p:spPr>
          <a:xfrm>
            <a:off x="393357" y="431993"/>
            <a:ext cx="45719" cy="1191826"/>
          </a:xfrm>
          <a:prstGeom prst="rect">
            <a:avLst/>
          </a:prstGeom>
          <a:solidFill>
            <a:srgbClr val="236192"/>
          </a:solidFill>
          <a:ln w="12700">
            <a:solidFill>
              <a:srgbClr val="236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title"/>
          </p:nvPr>
        </p:nvSpPr>
        <p:spPr/>
        <p:txBody>
          <a:bodyPr/>
          <a:lstStyle/>
          <a:p>
            <a:r>
              <a:rPr lang="en-US"/>
              <a:t>Click to edit Master title style</a:t>
            </a:r>
          </a:p>
        </p:txBody>
      </p:sp>
      <p:sp>
        <p:nvSpPr>
          <p:cNvPr id="3" name="Content 1"/>
          <p:cNvSpPr>
            <a:spLocks noGrp="1"/>
          </p:cNvSpPr>
          <p:nvPr>
            <p:ph sz="half" idx="1"/>
          </p:nvPr>
        </p:nvSpPr>
        <p:spPr>
          <a:xfrm>
            <a:off x="838200" y="1825625"/>
            <a:ext cx="5181600" cy="4351338"/>
          </a:xfrm>
        </p:spPr>
        <p:txBody>
          <a:bodyPr/>
          <a:lstStyle>
            <a:lvl1pPr>
              <a:lnSpc>
                <a:spcPct val="100000"/>
              </a:lnSpc>
              <a:spcBef>
                <a:spcPts val="1000"/>
              </a:spcBef>
              <a:spcAft>
                <a:spcPts val="400"/>
              </a:spcAft>
              <a:defRPr/>
            </a:lvl1pPr>
            <a:lvl2pPr>
              <a:lnSpc>
                <a:spcPct val="100000"/>
              </a:lnSpc>
              <a:spcBef>
                <a:spcPts val="1000"/>
              </a:spcBef>
              <a:spcAft>
                <a:spcPts val="400"/>
              </a:spcAft>
              <a:defRPr/>
            </a:lvl2pPr>
            <a:lvl3pPr>
              <a:lnSpc>
                <a:spcPct val="100000"/>
              </a:lnSpc>
              <a:spcBef>
                <a:spcPts val="1000"/>
              </a:spcBef>
              <a:spcAft>
                <a:spcPts val="400"/>
              </a:spcAft>
              <a:defRPr/>
            </a:lvl3pPr>
            <a:lvl4pPr>
              <a:lnSpc>
                <a:spcPct val="100000"/>
              </a:lnSpc>
              <a:spcBef>
                <a:spcPts val="1000"/>
              </a:spcBef>
              <a:spcAft>
                <a:spcPts val="400"/>
              </a:spcAft>
              <a:defRPr/>
            </a:lvl4pPr>
            <a:lvl5pPr>
              <a:lnSpc>
                <a:spcPct val="100000"/>
              </a:lnSpc>
              <a:spcBef>
                <a:spcPts val="100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2"/>
          <p:cNvSpPr>
            <a:spLocks noGrp="1"/>
          </p:cNvSpPr>
          <p:nvPr>
            <p:ph sz="half" idx="2"/>
          </p:nvPr>
        </p:nvSpPr>
        <p:spPr>
          <a:xfrm>
            <a:off x="6172200" y="1825625"/>
            <a:ext cx="5181600" cy="4351338"/>
          </a:xfrm>
        </p:spPr>
        <p:txBody>
          <a:bodyPr/>
          <a:lstStyle>
            <a:lvl1pPr>
              <a:lnSpc>
                <a:spcPct val="100000"/>
              </a:lnSpc>
              <a:spcBef>
                <a:spcPts val="1000"/>
              </a:spcBef>
              <a:spcAft>
                <a:spcPts val="400"/>
              </a:spcAft>
              <a:defRPr/>
            </a:lvl1pPr>
            <a:lvl2pPr>
              <a:lnSpc>
                <a:spcPct val="100000"/>
              </a:lnSpc>
              <a:spcBef>
                <a:spcPts val="1000"/>
              </a:spcBef>
              <a:spcAft>
                <a:spcPts val="400"/>
              </a:spcAft>
              <a:defRPr/>
            </a:lvl2pPr>
            <a:lvl3pPr>
              <a:lnSpc>
                <a:spcPct val="100000"/>
              </a:lnSpc>
              <a:spcBef>
                <a:spcPts val="1000"/>
              </a:spcBef>
              <a:spcAft>
                <a:spcPts val="400"/>
              </a:spcAft>
              <a:defRPr/>
            </a:lvl3pPr>
            <a:lvl4pPr>
              <a:lnSpc>
                <a:spcPct val="100000"/>
              </a:lnSpc>
              <a:spcBef>
                <a:spcPts val="1000"/>
              </a:spcBef>
              <a:spcAft>
                <a:spcPts val="400"/>
              </a:spcAft>
              <a:defRPr/>
            </a:lvl4pPr>
            <a:lvl5pPr>
              <a:lnSpc>
                <a:spcPct val="100000"/>
              </a:lnSpc>
              <a:spcBef>
                <a:spcPts val="100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ity of Toronto Logo" descr="City of Toron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6323585"/>
            <a:ext cx="1108676" cy="338897"/>
          </a:xfrm>
          <a:prstGeom prst="rect">
            <a:avLst/>
          </a:prstGeom>
        </p:spPr>
      </p:pic>
    </p:spTree>
    <p:extLst>
      <p:ext uri="{BB962C8B-B14F-4D97-AF65-F5344CB8AC3E}">
        <p14:creationId xmlns:p14="http://schemas.microsoft.com/office/powerpoint/2010/main" val="148762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cNvSpPr>
            <a:spLocks noGrp="1"/>
          </p:cNvSpPr>
          <p:nvPr>
            <p:ph type="sldNum" sz="quarter" idx="12"/>
          </p:nvPr>
        </p:nvSpPr>
        <p:spPr/>
        <p:txBody>
          <a:bodyPr/>
          <a:lstStyle/>
          <a:p>
            <a:fld id="{BACAD700-9C4E-E347-8D73-D2DE38161AC0}" type="slidenum">
              <a:rPr lang="en-US" smtClean="0"/>
              <a:t>‹#›</a:t>
            </a:fld>
            <a:endParaRPr lang="en-US"/>
          </a:p>
        </p:txBody>
      </p:sp>
      <p:sp>
        <p:nvSpPr>
          <p:cNvPr id="10" name="Blue Rectangle"/>
          <p:cNvSpPr/>
          <p:nvPr userDrawn="1"/>
        </p:nvSpPr>
        <p:spPr>
          <a:xfrm>
            <a:off x="393357" y="431993"/>
            <a:ext cx="45719" cy="1191826"/>
          </a:xfrm>
          <a:prstGeom prst="rect">
            <a:avLst/>
          </a:prstGeom>
          <a:solidFill>
            <a:srgbClr val="236192"/>
          </a:solidFill>
          <a:ln w="12700">
            <a:solidFill>
              <a:srgbClr val="236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title"/>
          </p:nvPr>
        </p:nvSpPr>
        <p:spPr>
          <a:xfrm>
            <a:off x="839788" y="365125"/>
            <a:ext cx="10515600" cy="1325563"/>
          </a:xfrm>
        </p:spPr>
        <p:txBody>
          <a:bodyPr/>
          <a:lstStyle/>
          <a:p>
            <a:r>
              <a:rPr lang="en-US"/>
              <a:t>Click to edit Master title style</a:t>
            </a:r>
          </a:p>
        </p:txBody>
      </p:sp>
      <p:sp>
        <p:nvSpPr>
          <p:cNvPr id="3" name="Text 1"/>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1"/>
          <p:cNvSpPr>
            <a:spLocks noGrp="1"/>
          </p:cNvSpPr>
          <p:nvPr>
            <p:ph sz="half" idx="2"/>
          </p:nvPr>
        </p:nvSpPr>
        <p:spPr>
          <a:xfrm>
            <a:off x="839788" y="2505075"/>
            <a:ext cx="5157787" cy="3684588"/>
          </a:xfrm>
        </p:spPr>
        <p:txBody>
          <a:bodyPr/>
          <a:lstStyle>
            <a:lvl1pPr>
              <a:lnSpc>
                <a:spcPct val="100000"/>
              </a:lnSpc>
              <a:spcBef>
                <a:spcPts val="1000"/>
              </a:spcBef>
              <a:spcAft>
                <a:spcPts val="400"/>
              </a:spcAft>
              <a:defRPr/>
            </a:lvl1pPr>
            <a:lvl2pPr>
              <a:lnSpc>
                <a:spcPct val="100000"/>
              </a:lnSpc>
              <a:spcBef>
                <a:spcPts val="1000"/>
              </a:spcBef>
              <a:spcAft>
                <a:spcPts val="400"/>
              </a:spcAft>
              <a:defRPr/>
            </a:lvl2pPr>
            <a:lvl3pPr>
              <a:lnSpc>
                <a:spcPct val="100000"/>
              </a:lnSpc>
              <a:spcBef>
                <a:spcPts val="1000"/>
              </a:spcBef>
              <a:spcAft>
                <a:spcPts val="400"/>
              </a:spcAft>
              <a:defRPr/>
            </a:lvl3pPr>
            <a:lvl4pPr>
              <a:lnSpc>
                <a:spcPct val="100000"/>
              </a:lnSpc>
              <a:spcBef>
                <a:spcPts val="1000"/>
              </a:spcBef>
              <a:spcAft>
                <a:spcPts val="400"/>
              </a:spcAft>
              <a:defRPr/>
            </a:lvl4pPr>
            <a:lvl5pPr>
              <a:lnSpc>
                <a:spcPct val="100000"/>
              </a:lnSpc>
              <a:spcBef>
                <a:spcPts val="100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2"/>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2"/>
          <p:cNvSpPr>
            <a:spLocks noGrp="1"/>
          </p:cNvSpPr>
          <p:nvPr>
            <p:ph sz="quarter" idx="4"/>
          </p:nvPr>
        </p:nvSpPr>
        <p:spPr>
          <a:xfrm>
            <a:off x="6172200" y="2505075"/>
            <a:ext cx="5183188" cy="3684588"/>
          </a:xfrm>
        </p:spPr>
        <p:txBody>
          <a:bodyPr/>
          <a:lstStyle>
            <a:lvl1pPr>
              <a:lnSpc>
                <a:spcPct val="100000"/>
              </a:lnSpc>
              <a:spcBef>
                <a:spcPts val="1000"/>
              </a:spcBef>
              <a:spcAft>
                <a:spcPts val="400"/>
              </a:spcAft>
              <a:defRPr/>
            </a:lvl1pPr>
            <a:lvl2pPr>
              <a:lnSpc>
                <a:spcPct val="100000"/>
              </a:lnSpc>
              <a:spcBef>
                <a:spcPts val="1000"/>
              </a:spcBef>
              <a:spcAft>
                <a:spcPts val="400"/>
              </a:spcAft>
              <a:defRPr/>
            </a:lvl2pPr>
            <a:lvl3pPr>
              <a:lnSpc>
                <a:spcPct val="100000"/>
              </a:lnSpc>
              <a:spcBef>
                <a:spcPts val="1000"/>
              </a:spcBef>
              <a:spcAft>
                <a:spcPts val="400"/>
              </a:spcAft>
              <a:defRPr/>
            </a:lvl3pPr>
            <a:lvl4pPr>
              <a:lnSpc>
                <a:spcPct val="100000"/>
              </a:lnSpc>
              <a:spcBef>
                <a:spcPts val="1000"/>
              </a:spcBef>
              <a:spcAft>
                <a:spcPts val="400"/>
              </a:spcAft>
              <a:defRPr/>
            </a:lvl4pPr>
            <a:lvl5pPr>
              <a:lnSpc>
                <a:spcPct val="100000"/>
              </a:lnSpc>
              <a:spcBef>
                <a:spcPts val="100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City of Toronto Logo" descr="City of Toron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6323585"/>
            <a:ext cx="1108676" cy="338897"/>
          </a:xfrm>
          <a:prstGeom prst="rect">
            <a:avLst/>
          </a:prstGeom>
        </p:spPr>
      </p:pic>
    </p:spTree>
    <p:extLst>
      <p:ext uri="{BB962C8B-B14F-4D97-AF65-F5344CB8AC3E}">
        <p14:creationId xmlns:p14="http://schemas.microsoft.com/office/powerpoint/2010/main" val="157300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cNvSpPr>
            <a:spLocks noGrp="1"/>
          </p:cNvSpPr>
          <p:nvPr>
            <p:ph type="sldNum" sz="quarter" idx="12"/>
          </p:nvPr>
        </p:nvSpPr>
        <p:spPr/>
        <p:txBody>
          <a:bodyPr/>
          <a:lstStyle/>
          <a:p>
            <a:fld id="{BACAD700-9C4E-E347-8D73-D2DE38161AC0}" type="slidenum">
              <a:rPr lang="en-US" smtClean="0"/>
              <a:t>‹#›</a:t>
            </a:fld>
            <a:endParaRPr lang="en-US"/>
          </a:p>
        </p:txBody>
      </p:sp>
      <p:sp>
        <p:nvSpPr>
          <p:cNvPr id="9" name="Blue Rectangle"/>
          <p:cNvSpPr/>
          <p:nvPr userDrawn="1"/>
        </p:nvSpPr>
        <p:spPr>
          <a:xfrm>
            <a:off x="839787" y="432486"/>
            <a:ext cx="3932237" cy="45719"/>
          </a:xfrm>
          <a:prstGeom prst="rect">
            <a:avLst/>
          </a:prstGeom>
          <a:solidFill>
            <a:srgbClr val="236192"/>
          </a:solidFill>
          <a:ln w="12700">
            <a:solidFill>
              <a:srgbClr val="236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title"/>
          </p:nvPr>
        </p:nvSpPr>
        <p:spPr>
          <a:xfrm>
            <a:off x="839788" y="580768"/>
            <a:ext cx="3932237" cy="1476632"/>
          </a:xfrm>
        </p:spPr>
        <p:txBody>
          <a:bodyPr anchor="t"/>
          <a:lstStyle>
            <a:lvl1pPr>
              <a:defRPr sz="3200"/>
            </a:lvl1pPr>
          </a:lstStyle>
          <a:p>
            <a:r>
              <a:rPr lang="en-US"/>
              <a:t>Click to edit Master title style</a:t>
            </a:r>
            <a:endParaRPr lang="en-US" dirty="0"/>
          </a:p>
        </p:txBody>
      </p:sp>
      <p:sp>
        <p:nvSpPr>
          <p:cNvPr id="4" name="Text"/>
          <p:cNvSpPr>
            <a:spLocks noGrp="1"/>
          </p:cNvSpPr>
          <p:nvPr>
            <p:ph type="body" sz="half" idx="2"/>
          </p:nvPr>
        </p:nvSpPr>
        <p:spPr>
          <a:xfrm>
            <a:off x="839788" y="2057400"/>
            <a:ext cx="3932237" cy="3811588"/>
          </a:xfrm>
        </p:spPr>
        <p:txBody>
          <a:bodyPr/>
          <a:lstStyle>
            <a:lvl1pPr marL="0" indent="0">
              <a:lnSpc>
                <a:spcPct val="100000"/>
              </a:lnSpc>
              <a:spcAft>
                <a:spcPts val="4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cNvSpPr>
            <a:spLocks noGrp="1"/>
          </p:cNvSpPr>
          <p:nvPr>
            <p:ph idx="1"/>
          </p:nvPr>
        </p:nvSpPr>
        <p:spPr>
          <a:xfrm>
            <a:off x="5183188" y="432487"/>
            <a:ext cx="6172200" cy="5428564"/>
          </a:xfrm>
        </p:spPr>
        <p:txBody>
          <a:bodyPr/>
          <a:lstStyle>
            <a:lvl1pPr>
              <a:lnSpc>
                <a:spcPct val="100000"/>
              </a:lnSpc>
              <a:spcBef>
                <a:spcPts val="1000"/>
              </a:spcBef>
              <a:spcAft>
                <a:spcPts val="400"/>
              </a:spcAft>
              <a:defRPr sz="3200"/>
            </a:lvl1pPr>
            <a:lvl2pPr>
              <a:lnSpc>
                <a:spcPct val="100000"/>
              </a:lnSpc>
              <a:spcBef>
                <a:spcPts val="1000"/>
              </a:spcBef>
              <a:spcAft>
                <a:spcPts val="400"/>
              </a:spcAft>
              <a:defRPr sz="2800"/>
            </a:lvl2pPr>
            <a:lvl3pPr>
              <a:lnSpc>
                <a:spcPct val="100000"/>
              </a:lnSpc>
              <a:spcBef>
                <a:spcPts val="1000"/>
              </a:spcBef>
              <a:spcAft>
                <a:spcPts val="400"/>
              </a:spcAft>
              <a:defRPr sz="2400"/>
            </a:lvl3pPr>
            <a:lvl4pPr>
              <a:lnSpc>
                <a:spcPct val="100000"/>
              </a:lnSpc>
              <a:spcBef>
                <a:spcPts val="1000"/>
              </a:spcBef>
              <a:spcAft>
                <a:spcPts val="400"/>
              </a:spcAft>
              <a:defRPr sz="2000"/>
            </a:lvl4pPr>
            <a:lvl5pPr>
              <a:lnSpc>
                <a:spcPct val="100000"/>
              </a:lnSpc>
              <a:spcBef>
                <a:spcPts val="1000"/>
              </a:spcBef>
              <a:spcAft>
                <a:spcPts val="400"/>
              </a:spcAft>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ity of Toronto Logo" descr="City of Toron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6323585"/>
            <a:ext cx="1108676" cy="338897"/>
          </a:xfrm>
          <a:prstGeom prst="rect">
            <a:avLst/>
          </a:prstGeom>
        </p:spPr>
      </p:pic>
    </p:spTree>
    <p:extLst>
      <p:ext uri="{BB962C8B-B14F-4D97-AF65-F5344CB8AC3E}">
        <p14:creationId xmlns:p14="http://schemas.microsoft.com/office/powerpoint/2010/main" val="198014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cNvSpPr>
            <a:spLocks noGrp="1"/>
          </p:cNvSpPr>
          <p:nvPr>
            <p:ph type="sldNum" sz="quarter" idx="12"/>
          </p:nvPr>
        </p:nvSpPr>
        <p:spPr/>
        <p:txBody>
          <a:bodyPr/>
          <a:lstStyle/>
          <a:p>
            <a:fld id="{BACAD700-9C4E-E347-8D73-D2DE38161AC0}" type="slidenum">
              <a:rPr lang="en-US" smtClean="0"/>
              <a:t>‹#›</a:t>
            </a:fld>
            <a:endParaRPr lang="en-US"/>
          </a:p>
        </p:txBody>
      </p:sp>
      <p:sp>
        <p:nvSpPr>
          <p:cNvPr id="8" name="Blue Rectangle"/>
          <p:cNvSpPr/>
          <p:nvPr userDrawn="1"/>
        </p:nvSpPr>
        <p:spPr>
          <a:xfrm>
            <a:off x="839787" y="432486"/>
            <a:ext cx="3932237" cy="45719"/>
          </a:xfrm>
          <a:prstGeom prst="rect">
            <a:avLst/>
          </a:prstGeom>
          <a:solidFill>
            <a:srgbClr val="236192"/>
          </a:solidFill>
          <a:ln w="12700">
            <a:solidFill>
              <a:srgbClr val="236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title"/>
          </p:nvPr>
        </p:nvSpPr>
        <p:spPr>
          <a:xfrm>
            <a:off x="839788" y="580767"/>
            <a:ext cx="3932237" cy="1488989"/>
          </a:xfrm>
        </p:spPr>
        <p:txBody>
          <a:bodyPr anchor="t"/>
          <a:lstStyle>
            <a:lvl1pPr>
              <a:defRPr sz="3200"/>
            </a:lvl1pPr>
          </a:lstStyle>
          <a:p>
            <a:r>
              <a:rPr lang="en-US"/>
              <a:t>Click to edit Master title style</a:t>
            </a:r>
            <a:endParaRPr lang="en-US" dirty="0"/>
          </a:p>
        </p:txBody>
      </p:sp>
      <p:sp>
        <p:nvSpPr>
          <p:cNvPr id="4" name="Text"/>
          <p:cNvSpPr>
            <a:spLocks noGrp="1"/>
          </p:cNvSpPr>
          <p:nvPr>
            <p:ph type="body" sz="half" idx="2"/>
          </p:nvPr>
        </p:nvSpPr>
        <p:spPr>
          <a:xfrm>
            <a:off x="839788" y="2057400"/>
            <a:ext cx="3932237" cy="3811588"/>
          </a:xfrm>
        </p:spPr>
        <p:txBody>
          <a:bodyPr/>
          <a:lstStyle>
            <a:lvl1pPr marL="0" indent="0">
              <a:lnSpc>
                <a:spcPct val="100000"/>
              </a:lnSpc>
              <a:spcAft>
                <a:spcPts val="4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p:cNvSpPr>
            <a:spLocks noGrp="1"/>
          </p:cNvSpPr>
          <p:nvPr>
            <p:ph type="pic" idx="1"/>
          </p:nvPr>
        </p:nvSpPr>
        <p:spPr>
          <a:xfrm>
            <a:off x="5183188" y="432487"/>
            <a:ext cx="6172200" cy="54285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9" name="City of Toronto Logo" descr="City of Toron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6323585"/>
            <a:ext cx="1108676" cy="338897"/>
          </a:xfrm>
          <a:prstGeom prst="rect">
            <a:avLst/>
          </a:prstGeom>
        </p:spPr>
      </p:pic>
    </p:spTree>
    <p:extLst>
      <p:ext uri="{BB962C8B-B14F-4D97-AF65-F5344CB8AC3E}">
        <p14:creationId xmlns:p14="http://schemas.microsoft.com/office/powerpoint/2010/main" val="69670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643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236192"/>
                </a:solidFill>
              </a:defRPr>
            </a:lvl1pPr>
          </a:lstStyle>
          <a:p>
            <a:fld id="{BACAD700-9C4E-E347-8D73-D2DE38161AC0}" type="slidenum">
              <a:rPr lang="en-US" smtClean="0"/>
              <a:pPr/>
              <a:t>‹#›</a:t>
            </a:fld>
            <a:endParaRPr lang="en-US" dirty="0"/>
          </a:p>
        </p:txBody>
      </p:sp>
    </p:spTree>
    <p:extLst>
      <p:ext uri="{BB962C8B-B14F-4D97-AF65-F5344CB8AC3E}">
        <p14:creationId xmlns:p14="http://schemas.microsoft.com/office/powerpoint/2010/main" val="28052466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124" y="709103"/>
            <a:ext cx="11322120" cy="2387600"/>
          </a:xfrm>
        </p:spPr>
        <p:txBody>
          <a:bodyPr>
            <a:normAutofit fontScale="90000"/>
          </a:bodyPr>
          <a:lstStyle/>
          <a:p>
            <a:r>
              <a:rPr lang="en-CA" sz="5400" dirty="0"/>
              <a:t/>
            </a:r>
            <a:br>
              <a:rPr lang="en-CA" sz="5400" dirty="0"/>
            </a:br>
            <a:r>
              <a:rPr lang="en-CA" sz="5400" dirty="0"/>
              <a:t>ConnectTO:</a:t>
            </a:r>
            <a:br>
              <a:rPr lang="en-CA" sz="5400" dirty="0"/>
            </a:br>
            <a:r>
              <a:rPr lang="en-CA" sz="4400" dirty="0"/>
              <a:t>Affordable and Accessible Internet Connectivity for All</a:t>
            </a:r>
            <a:r>
              <a:rPr lang="en-CA" sz="5400" dirty="0"/>
              <a:t/>
            </a:r>
            <a:br>
              <a:rPr lang="en-CA" sz="5400" dirty="0"/>
            </a:br>
            <a:endParaRPr lang="en-CA" sz="4000" dirty="0"/>
          </a:p>
        </p:txBody>
      </p:sp>
      <p:sp>
        <p:nvSpPr>
          <p:cNvPr id="3" name="Subtitle 2"/>
          <p:cNvSpPr>
            <a:spLocks noGrp="1"/>
          </p:cNvSpPr>
          <p:nvPr>
            <p:ph type="subTitle" idx="1"/>
          </p:nvPr>
        </p:nvSpPr>
        <p:spPr>
          <a:xfrm>
            <a:off x="531124" y="3494153"/>
            <a:ext cx="11574965" cy="1897369"/>
          </a:xfrm>
        </p:spPr>
        <p:txBody>
          <a:bodyPr>
            <a:normAutofit/>
          </a:bodyPr>
          <a:lstStyle/>
          <a:p>
            <a:r>
              <a:rPr lang="en-CA" sz="3600" dirty="0"/>
              <a:t>Technology Services Division</a:t>
            </a:r>
          </a:p>
        </p:txBody>
      </p:sp>
    </p:spTree>
    <p:extLst>
      <p:ext uri="{BB962C8B-B14F-4D97-AF65-F5344CB8AC3E}">
        <p14:creationId xmlns:p14="http://schemas.microsoft.com/office/powerpoint/2010/main" val="175097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Pillars and Outcomes</a:t>
            </a:r>
          </a:p>
        </p:txBody>
      </p:sp>
      <p:sp>
        <p:nvSpPr>
          <p:cNvPr id="5" name="Slide Number Placeholder 4"/>
          <p:cNvSpPr>
            <a:spLocks noGrp="1"/>
          </p:cNvSpPr>
          <p:nvPr>
            <p:ph type="sldNum" sz="quarter" idx="12"/>
          </p:nvPr>
        </p:nvSpPr>
        <p:spPr/>
        <p:txBody>
          <a:bodyPr/>
          <a:lstStyle/>
          <a:p>
            <a:fld id="{BACAD700-9C4E-E347-8D73-D2DE38161AC0}" type="slidenum">
              <a:rPr lang="en-US" smtClean="0"/>
              <a:pPr/>
              <a:t>9</a:t>
            </a:fld>
            <a:endParaRPr lang="en-US" dirty="0"/>
          </a:p>
        </p:txBody>
      </p:sp>
      <p:pic>
        <p:nvPicPr>
          <p:cNvPr id="3" name="Picture 2"/>
          <p:cNvPicPr>
            <a:picLocks noChangeAspect="1"/>
          </p:cNvPicPr>
          <p:nvPr/>
        </p:nvPicPr>
        <p:blipFill>
          <a:blip r:embed="rId3"/>
          <a:stretch>
            <a:fillRect/>
          </a:stretch>
        </p:blipFill>
        <p:spPr>
          <a:xfrm>
            <a:off x="2156498" y="1500449"/>
            <a:ext cx="7879004" cy="5221026"/>
          </a:xfrm>
          <a:prstGeom prst="rect">
            <a:avLst/>
          </a:prstGeom>
        </p:spPr>
      </p:pic>
    </p:spTree>
    <p:extLst>
      <p:ext uri="{BB962C8B-B14F-4D97-AF65-F5344CB8AC3E}">
        <p14:creationId xmlns:p14="http://schemas.microsoft.com/office/powerpoint/2010/main" val="389907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p:txBody>
          <a:bodyPr/>
          <a:lstStyle/>
          <a:p>
            <a:r>
              <a:rPr lang="en-CA" dirty="0"/>
              <a:t>Thank you</a:t>
            </a:r>
          </a:p>
        </p:txBody>
      </p:sp>
    </p:spTree>
    <p:extLst>
      <p:ext uri="{BB962C8B-B14F-4D97-AF65-F5344CB8AC3E}">
        <p14:creationId xmlns:p14="http://schemas.microsoft.com/office/powerpoint/2010/main" val="118188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p:txBody>
          <a:bodyPr/>
          <a:lstStyle/>
          <a:p>
            <a:r>
              <a:rPr lang="en-CA" dirty="0"/>
              <a:t>Digital Equity Snapshot</a:t>
            </a:r>
          </a:p>
        </p:txBody>
      </p:sp>
    </p:spTree>
    <p:extLst>
      <p:ext uri="{BB962C8B-B14F-4D97-AF65-F5344CB8AC3E}">
        <p14:creationId xmlns:p14="http://schemas.microsoft.com/office/powerpoint/2010/main" val="106974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Digital Equity?</a:t>
            </a:r>
          </a:p>
        </p:txBody>
      </p:sp>
      <p:sp>
        <p:nvSpPr>
          <p:cNvPr id="11" name="TextBox 10"/>
          <p:cNvSpPr txBox="1"/>
          <p:nvPr/>
        </p:nvSpPr>
        <p:spPr>
          <a:xfrm>
            <a:off x="755847" y="2183700"/>
            <a:ext cx="10680305" cy="1938992"/>
          </a:xfrm>
          <a:prstGeom prst="rect">
            <a:avLst/>
          </a:prstGeom>
          <a:noFill/>
        </p:spPr>
        <p:txBody>
          <a:bodyPr wrap="square" rtlCol="0">
            <a:spAutoFit/>
          </a:bodyPr>
          <a:lstStyle/>
          <a:p>
            <a:r>
              <a:rPr lang="en-CA" sz="2000" dirty="0">
                <a:latin typeface="Arial" panose="020B0604020202020204" pitchFamily="34" charset="0"/>
                <a:cs typeface="Arial" panose="020B0604020202020204" pitchFamily="34" charset="0"/>
              </a:rPr>
              <a:t>Access to the internet is increasingly recognized by countries and organizations around the world as an essential tool for participation in modern democratic society</a:t>
            </a:r>
          </a:p>
          <a:p>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The City is committed to reducing the digital divide by improving digital connectivity</a:t>
            </a:r>
          </a:p>
          <a:p>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Goal: Ensure that residents are connected – not divided – by technology</a:t>
            </a:r>
          </a:p>
        </p:txBody>
      </p:sp>
      <p:pic>
        <p:nvPicPr>
          <p:cNvPr id="12" name="Picture 11"/>
          <p:cNvPicPr>
            <a:picLocks noChangeAspect="1"/>
          </p:cNvPicPr>
          <p:nvPr/>
        </p:nvPicPr>
        <p:blipFill>
          <a:blip r:embed="rId3"/>
          <a:stretch>
            <a:fillRect/>
          </a:stretch>
        </p:blipFill>
        <p:spPr>
          <a:xfrm>
            <a:off x="3705473" y="4759729"/>
            <a:ext cx="4240792" cy="1779183"/>
          </a:xfrm>
          <a:prstGeom prst="rect">
            <a:avLst/>
          </a:prstGeom>
        </p:spPr>
      </p:pic>
      <p:sp>
        <p:nvSpPr>
          <p:cNvPr id="3" name="Slide Number Placeholder 2"/>
          <p:cNvSpPr>
            <a:spLocks noGrp="1"/>
          </p:cNvSpPr>
          <p:nvPr>
            <p:ph type="sldNum" sz="quarter" idx="12"/>
          </p:nvPr>
        </p:nvSpPr>
        <p:spPr/>
        <p:txBody>
          <a:bodyPr/>
          <a:lstStyle/>
          <a:p>
            <a:fld id="{BACAD700-9C4E-E347-8D73-D2DE38161AC0}" type="slidenum">
              <a:rPr lang="en-US" smtClean="0"/>
              <a:pPr/>
              <a:t>2</a:t>
            </a:fld>
            <a:endParaRPr lang="en-US" dirty="0"/>
          </a:p>
        </p:txBody>
      </p:sp>
    </p:spTree>
    <p:extLst>
      <p:ext uri="{BB962C8B-B14F-4D97-AF65-F5344CB8AC3E}">
        <p14:creationId xmlns:p14="http://schemas.microsoft.com/office/powerpoint/2010/main" val="4236323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2846" y="231289"/>
            <a:ext cx="11400982" cy="1415772"/>
          </a:xfrm>
          <a:prstGeom prst="rect">
            <a:avLst/>
          </a:prstGeom>
        </p:spPr>
        <p:txBody>
          <a:bodyPr wrap="square">
            <a:spAutoFit/>
          </a:bodyPr>
          <a:lstStyle/>
          <a:p>
            <a:r>
              <a:rPr lang="en-US" sz="3600" b="1" dirty="0">
                <a:solidFill>
                  <a:srgbClr val="236192"/>
                </a:solidFill>
                <a:latin typeface="Segoe UI" panose="020B0502040204020203" pitchFamily="34" charset="0"/>
                <a:ea typeface="Arial" charset="0"/>
                <a:cs typeface="Segoe UI" panose="020B0502040204020203" pitchFamily="34" charset="0"/>
              </a:rPr>
              <a:t>Equity through Digital Infrastructure </a:t>
            </a:r>
          </a:p>
          <a:p>
            <a:pPr>
              <a:lnSpc>
                <a:spcPct val="150000"/>
              </a:lnSpc>
            </a:pPr>
            <a:r>
              <a:rPr lang="en-US" sz="2000" dirty="0">
                <a:latin typeface="Segoe UI" panose="020B0502040204020203" pitchFamily="34" charset="0"/>
                <a:cs typeface="Segoe UI" panose="020B0502040204020203" pitchFamily="34" charset="0"/>
              </a:rPr>
              <a:t>Equitable access is at the heart of International, Federal, Provincial and Municipal digital principles </a:t>
            </a:r>
          </a:p>
          <a:p>
            <a:pPr lvl="1"/>
            <a:endParaRPr lang="en-US" sz="2000" b="1" dirty="0">
              <a:latin typeface="Segoe UI" panose="020B0502040204020203" pitchFamily="34" charset="0"/>
              <a:cs typeface="Segoe UI" panose="020B0502040204020203" pitchFamily="34" charset="0"/>
            </a:endParaRPr>
          </a:p>
        </p:txBody>
      </p:sp>
      <p:grpSp>
        <p:nvGrpSpPr>
          <p:cNvPr id="2" name="Group 1"/>
          <p:cNvGrpSpPr/>
          <p:nvPr/>
        </p:nvGrpSpPr>
        <p:grpSpPr>
          <a:xfrm>
            <a:off x="410288" y="1337081"/>
            <a:ext cx="11346663" cy="5277298"/>
            <a:chOff x="611456" y="1355369"/>
            <a:chExt cx="11346663" cy="5277298"/>
          </a:xfrm>
        </p:grpSpPr>
        <p:sp>
          <p:nvSpPr>
            <p:cNvPr id="6" name="Rounded Rectangle 5"/>
            <p:cNvSpPr/>
            <p:nvPr/>
          </p:nvSpPr>
          <p:spPr>
            <a:xfrm>
              <a:off x="611457" y="1355369"/>
              <a:ext cx="11248583" cy="124152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CA" sz="2000" b="1" dirty="0">
                  <a:effectLst>
                    <a:outerShdw blurRad="38100" dist="38100" dir="2700000" algn="tl">
                      <a:srgbClr val="000000">
                        <a:alpha val="43137"/>
                      </a:srgbClr>
                    </a:outerShdw>
                  </a:effectLst>
                </a:rPr>
                <a:t>Canada's Digital Charter Principles</a:t>
              </a:r>
            </a:p>
            <a:p>
              <a:pPr fontAlgn="t"/>
              <a:r>
                <a:rPr lang="en-CA" dirty="0"/>
                <a:t>Universal Access: All Canadians will have equal opportunity to participate in the digital world and the necessary tools to do so, including access, connectivity, literacy and skills.</a:t>
              </a:r>
            </a:p>
          </p:txBody>
        </p:sp>
        <p:sp>
          <p:nvSpPr>
            <p:cNvPr id="9" name="Rounded Rectangle 8"/>
            <p:cNvSpPr/>
            <p:nvPr/>
          </p:nvSpPr>
          <p:spPr>
            <a:xfrm>
              <a:off x="611456" y="2664865"/>
              <a:ext cx="11248583" cy="1224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endParaRPr lang="en-CA" sz="2000" b="1" dirty="0"/>
            </a:p>
            <a:p>
              <a:pPr lvl="0" fontAlgn="base"/>
              <a:r>
                <a:rPr lang="en-CA" sz="2000" b="1" dirty="0">
                  <a:effectLst>
                    <a:outerShdw blurRad="38100" dist="38100" dir="2700000" algn="tl">
                      <a:srgbClr val="000000">
                        <a:alpha val="43137"/>
                      </a:srgbClr>
                    </a:outerShdw>
                  </a:effectLst>
                </a:rPr>
                <a:t>Ontario's Smart City Framework Principles</a:t>
              </a:r>
              <a:endParaRPr lang="en-CA" dirty="0">
                <a:effectLst>
                  <a:outerShdw blurRad="38100" dist="38100" dir="2700000" algn="tl">
                    <a:srgbClr val="000000">
                      <a:alpha val="43137"/>
                    </a:srgbClr>
                  </a:outerShdw>
                </a:effectLst>
              </a:endParaRPr>
            </a:p>
            <a:p>
              <a:pPr lvl="0" fontAlgn="base"/>
              <a:r>
                <a:rPr lang="en-CA" dirty="0"/>
                <a:t>Put people first by ensuring that Ontarians are the primary beneficiaries and valued partners in the opportunities created by the project</a:t>
              </a:r>
            </a:p>
            <a:p>
              <a:pPr lvl="0" fontAlgn="base"/>
              <a:endParaRPr lang="en-CA" dirty="0"/>
            </a:p>
          </p:txBody>
        </p:sp>
        <p:sp>
          <p:nvSpPr>
            <p:cNvPr id="11" name="Rounded Rectangle 10"/>
            <p:cNvSpPr/>
            <p:nvPr/>
          </p:nvSpPr>
          <p:spPr>
            <a:xfrm>
              <a:off x="611458" y="3956834"/>
              <a:ext cx="5318562" cy="267583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b="1" dirty="0">
                  <a:effectLst>
                    <a:outerShdw blurRad="38100" dist="38100" dir="2700000" algn="tl">
                      <a:srgbClr val="000000">
                        <a:alpha val="43137"/>
                      </a:srgbClr>
                    </a:outerShdw>
                  </a:effectLst>
                </a:rPr>
                <a:t>Declaration of Cities Coalition for Digital Rights</a:t>
              </a:r>
            </a:p>
            <a:p>
              <a:r>
                <a:rPr lang="en-CA" dirty="0">
                  <a:cs typeface="Segoe UI" panose="020B0502040204020203" pitchFamily="34" charset="0"/>
                </a:rPr>
                <a:t>Universal and equal access to the internet, and digital literacy</a:t>
              </a:r>
            </a:p>
            <a:p>
              <a:r>
                <a:rPr lang="en-CA" dirty="0">
                  <a:cs typeface="Segoe UI" panose="020B0502040204020203" pitchFamily="34" charset="0"/>
                </a:rPr>
                <a:t>Everyone should have access to affordable and accessible internet and digital services on equal terms, as well as the digital skills to make use of this access and overcome the digital divide.</a:t>
              </a:r>
            </a:p>
          </p:txBody>
        </p:sp>
        <p:sp>
          <p:nvSpPr>
            <p:cNvPr id="12" name="Rounded Rectangle 11"/>
            <p:cNvSpPr/>
            <p:nvPr/>
          </p:nvSpPr>
          <p:spPr>
            <a:xfrm>
              <a:off x="6089904" y="3956834"/>
              <a:ext cx="5868215" cy="267583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b="1" dirty="0">
                  <a:effectLst>
                    <a:outerShdw blurRad="38100" dist="38100" dir="2700000" algn="tl">
                      <a:srgbClr val="000000">
                        <a:alpha val="43137"/>
                      </a:srgbClr>
                    </a:outerShdw>
                  </a:effectLst>
                </a:rPr>
                <a:t>City of Toronto Digital Infrastructure Plan</a:t>
              </a:r>
            </a:p>
            <a:p>
              <a:r>
                <a:rPr lang="en-CA" b="1" dirty="0"/>
                <a:t>Equity and Inclusion Working Principle</a:t>
              </a:r>
            </a:p>
            <a:p>
              <a:r>
                <a:rPr lang="en-CA" dirty="0"/>
                <a:t>Digital Infrastructure will be used to create and sustain equity, inclusion, accessibility, and human rights in its operations and outcomes. Digital Infrastructure will be flexible, adaptable, interoperable and responsive to the needs of all Torontonians, including equity-seeking groups, Indigenous people, those with accessibility needs and vulnerable populations;</a:t>
              </a:r>
            </a:p>
          </p:txBody>
        </p:sp>
      </p:grpSp>
    </p:spTree>
    <p:extLst>
      <p:ext uri="{BB962C8B-B14F-4D97-AF65-F5344CB8AC3E}">
        <p14:creationId xmlns:p14="http://schemas.microsoft.com/office/powerpoint/2010/main" val="2103565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Mapping the Digital Divide? </a:t>
            </a:r>
          </a:p>
        </p:txBody>
      </p:sp>
      <p:pic>
        <p:nvPicPr>
          <p:cNvPr id="12" name="Picture 11"/>
          <p:cNvPicPr>
            <a:picLocks noChangeAspect="1"/>
          </p:cNvPicPr>
          <p:nvPr/>
        </p:nvPicPr>
        <p:blipFill>
          <a:blip r:embed="rId3"/>
          <a:stretch>
            <a:fillRect/>
          </a:stretch>
        </p:blipFill>
        <p:spPr>
          <a:xfrm>
            <a:off x="7526359" y="4774196"/>
            <a:ext cx="4240792" cy="1779183"/>
          </a:xfrm>
          <a:prstGeom prst="rect">
            <a:avLst/>
          </a:prstGeom>
        </p:spPr>
      </p:pic>
      <p:sp>
        <p:nvSpPr>
          <p:cNvPr id="3" name="Slide Number Placeholder 2"/>
          <p:cNvSpPr>
            <a:spLocks noGrp="1"/>
          </p:cNvSpPr>
          <p:nvPr>
            <p:ph type="sldNum" sz="quarter" idx="12"/>
          </p:nvPr>
        </p:nvSpPr>
        <p:spPr/>
        <p:txBody>
          <a:bodyPr/>
          <a:lstStyle/>
          <a:p>
            <a:fld id="{BACAD700-9C4E-E347-8D73-D2DE38161AC0}" type="slidenum">
              <a:rPr lang="en-US" smtClean="0"/>
              <a:pPr/>
              <a:t>4</a:t>
            </a:fld>
            <a:endParaRPr lang="en-US" dirty="0"/>
          </a:p>
        </p:txBody>
      </p:sp>
      <p:sp>
        <p:nvSpPr>
          <p:cNvPr id="4" name="Rectangle 3"/>
          <p:cNvSpPr/>
          <p:nvPr/>
        </p:nvSpPr>
        <p:spPr>
          <a:xfrm>
            <a:off x="838200" y="3485333"/>
            <a:ext cx="5022473" cy="1077218"/>
          </a:xfrm>
          <a:prstGeom prst="rect">
            <a:avLst/>
          </a:prstGeom>
        </p:spPr>
        <p:txBody>
          <a:bodyPr wrap="square">
            <a:spAutoFit/>
          </a:bodyPr>
          <a:lstStyle/>
          <a:p>
            <a:r>
              <a:rPr lang="en-CA" sz="1600" b="1" dirty="0">
                <a:latin typeface="RooneySans-Bold"/>
              </a:rPr>
              <a:t>38% of households report download speeds below the Canadian Radio-television and Telecommunications Commission (CRTC)’s national target </a:t>
            </a:r>
            <a:r>
              <a:rPr lang="en-CA" sz="1600" dirty="0">
                <a:latin typeface="RooneySans-Regular"/>
              </a:rPr>
              <a:t>of 50 megabits per second (Mbps);</a:t>
            </a:r>
            <a:endParaRPr lang="en-CA" sz="1600" dirty="0"/>
          </a:p>
        </p:txBody>
      </p:sp>
      <p:sp>
        <p:nvSpPr>
          <p:cNvPr id="5" name="Rectangle 4"/>
          <p:cNvSpPr/>
          <p:nvPr/>
        </p:nvSpPr>
        <p:spPr>
          <a:xfrm>
            <a:off x="5970814" y="4038242"/>
            <a:ext cx="4673397" cy="1077218"/>
          </a:xfrm>
          <a:prstGeom prst="rect">
            <a:avLst/>
          </a:prstGeom>
        </p:spPr>
        <p:txBody>
          <a:bodyPr wrap="square">
            <a:spAutoFit/>
          </a:bodyPr>
          <a:lstStyle/>
          <a:p>
            <a:r>
              <a:rPr lang="en-CA" sz="1600" b="1" dirty="0">
                <a:latin typeface="RooneySans-Bold"/>
              </a:rPr>
              <a:t>Half of Toronto’s low-income households</a:t>
            </a:r>
          </a:p>
          <a:p>
            <a:r>
              <a:rPr lang="en-CA" sz="1600" b="1" dirty="0">
                <a:latin typeface="RooneySans-Bold"/>
              </a:rPr>
              <a:t>(52%) and of those aged 60 and older (48%)</a:t>
            </a:r>
          </a:p>
          <a:p>
            <a:r>
              <a:rPr lang="en-CA" sz="1600" b="1" dirty="0">
                <a:latin typeface="RooneySans-Bold"/>
              </a:rPr>
              <a:t>report download speeds below the national</a:t>
            </a:r>
          </a:p>
          <a:p>
            <a:r>
              <a:rPr lang="en-CA" sz="1600" b="1" dirty="0">
                <a:latin typeface="RooneySans-Bold"/>
              </a:rPr>
              <a:t>target </a:t>
            </a:r>
            <a:r>
              <a:rPr lang="en-CA" sz="1600" dirty="0">
                <a:latin typeface="RooneySans-Regular"/>
              </a:rPr>
              <a:t>of 50 Mbps</a:t>
            </a:r>
            <a:endParaRPr lang="en-CA" sz="1600" dirty="0"/>
          </a:p>
        </p:txBody>
      </p:sp>
      <p:sp>
        <p:nvSpPr>
          <p:cNvPr id="6" name="Rectangle 5"/>
          <p:cNvSpPr/>
          <p:nvPr/>
        </p:nvSpPr>
        <p:spPr>
          <a:xfrm>
            <a:off x="3795353" y="1604200"/>
            <a:ext cx="4601294" cy="1569660"/>
          </a:xfrm>
          <a:prstGeom prst="rect">
            <a:avLst/>
          </a:prstGeom>
        </p:spPr>
        <p:txBody>
          <a:bodyPr wrap="square">
            <a:spAutoFit/>
          </a:bodyPr>
          <a:lstStyle/>
          <a:p>
            <a:r>
              <a:rPr lang="en-CA" sz="1600" dirty="0">
                <a:latin typeface="RooneySans-Regular"/>
              </a:rPr>
              <a:t>34% of Toronto households are </a:t>
            </a:r>
            <a:r>
              <a:rPr lang="en-CA" sz="1600" b="1" dirty="0">
                <a:latin typeface="RooneySans-Bold"/>
              </a:rPr>
              <a:t>worried</a:t>
            </a:r>
          </a:p>
          <a:p>
            <a:r>
              <a:rPr lang="en-CA" sz="1600" b="1" dirty="0">
                <a:latin typeface="RooneySans-Bold"/>
              </a:rPr>
              <a:t>about paying their home internet bills </a:t>
            </a:r>
            <a:r>
              <a:rPr lang="en-CA" sz="1600" dirty="0">
                <a:latin typeface="RooneySans-Regular"/>
              </a:rPr>
              <a:t>over</a:t>
            </a:r>
          </a:p>
          <a:p>
            <a:r>
              <a:rPr lang="en-CA" sz="1600" dirty="0">
                <a:latin typeface="RooneySans-Regular"/>
              </a:rPr>
              <a:t>the next few months, with rates of worry</a:t>
            </a:r>
          </a:p>
          <a:p>
            <a:r>
              <a:rPr lang="en-CA" sz="1600" dirty="0">
                <a:latin typeface="RooneySans-Regular"/>
              </a:rPr>
              <a:t>greatest among low-income, newcomer, single</a:t>
            </a:r>
          </a:p>
          <a:p>
            <a:r>
              <a:rPr lang="en-CA" sz="1600" dirty="0">
                <a:latin typeface="RooneySans-Regular"/>
              </a:rPr>
              <a:t>parent, Latin American, South Asian, Black and</a:t>
            </a:r>
          </a:p>
          <a:p>
            <a:r>
              <a:rPr lang="en-CA" sz="1600" dirty="0">
                <a:latin typeface="RooneySans-Regular"/>
              </a:rPr>
              <a:t>Southeast Asian residents.</a:t>
            </a:r>
            <a:endParaRPr lang="en-CA" sz="1600" dirty="0"/>
          </a:p>
        </p:txBody>
      </p:sp>
      <p:pic>
        <p:nvPicPr>
          <p:cNvPr id="7" name="Picture 6"/>
          <p:cNvPicPr>
            <a:picLocks noChangeAspect="1"/>
          </p:cNvPicPr>
          <p:nvPr/>
        </p:nvPicPr>
        <p:blipFill>
          <a:blip r:embed="rId4"/>
          <a:stretch>
            <a:fillRect/>
          </a:stretch>
        </p:blipFill>
        <p:spPr>
          <a:xfrm>
            <a:off x="2583997" y="4641169"/>
            <a:ext cx="3056515" cy="1933002"/>
          </a:xfrm>
          <a:prstGeom prst="rect">
            <a:avLst/>
          </a:prstGeom>
        </p:spPr>
      </p:pic>
      <p:pic>
        <p:nvPicPr>
          <p:cNvPr id="9" name="Picture 8"/>
          <p:cNvPicPr>
            <a:picLocks noChangeAspect="1"/>
          </p:cNvPicPr>
          <p:nvPr/>
        </p:nvPicPr>
        <p:blipFill>
          <a:blip r:embed="rId5"/>
          <a:stretch>
            <a:fillRect/>
          </a:stretch>
        </p:blipFill>
        <p:spPr>
          <a:xfrm>
            <a:off x="694636" y="1388631"/>
            <a:ext cx="2709871" cy="1706611"/>
          </a:xfrm>
          <a:prstGeom prst="rect">
            <a:avLst/>
          </a:prstGeom>
        </p:spPr>
      </p:pic>
      <p:pic>
        <p:nvPicPr>
          <p:cNvPr id="10" name="Picture 9"/>
          <p:cNvPicPr>
            <a:picLocks noChangeAspect="1"/>
          </p:cNvPicPr>
          <p:nvPr/>
        </p:nvPicPr>
        <p:blipFill>
          <a:blip r:embed="rId6"/>
          <a:stretch>
            <a:fillRect/>
          </a:stretch>
        </p:blipFill>
        <p:spPr>
          <a:xfrm>
            <a:off x="9092629" y="106791"/>
            <a:ext cx="2985703" cy="2071897"/>
          </a:xfrm>
          <a:prstGeom prst="rect">
            <a:avLst/>
          </a:prstGeom>
        </p:spPr>
      </p:pic>
      <p:pic>
        <p:nvPicPr>
          <p:cNvPr id="11" name="Picture 10"/>
          <p:cNvPicPr>
            <a:picLocks noChangeAspect="1"/>
          </p:cNvPicPr>
          <p:nvPr/>
        </p:nvPicPr>
        <p:blipFill>
          <a:blip r:embed="rId7"/>
          <a:stretch>
            <a:fillRect/>
          </a:stretch>
        </p:blipFill>
        <p:spPr>
          <a:xfrm>
            <a:off x="8396647" y="2096323"/>
            <a:ext cx="2943546" cy="2003186"/>
          </a:xfrm>
          <a:prstGeom prst="rect">
            <a:avLst/>
          </a:prstGeom>
        </p:spPr>
      </p:pic>
    </p:spTree>
    <p:extLst>
      <p:ext uri="{BB962C8B-B14F-4D97-AF65-F5344CB8AC3E}">
        <p14:creationId xmlns:p14="http://schemas.microsoft.com/office/powerpoint/2010/main" val="3609782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p:txBody>
          <a:bodyPr/>
          <a:lstStyle/>
          <a:p>
            <a:r>
              <a:rPr lang="en-CA" dirty="0"/>
              <a:t>ConnectTO Snapshot</a:t>
            </a:r>
          </a:p>
        </p:txBody>
      </p:sp>
    </p:spTree>
    <p:extLst>
      <p:ext uri="{BB962C8B-B14F-4D97-AF65-F5344CB8AC3E}">
        <p14:creationId xmlns:p14="http://schemas.microsoft.com/office/powerpoint/2010/main" val="355467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BD3496-935A-47F1-B017-E741FF1877F1}"/>
              </a:ext>
            </a:extLst>
          </p:cNvPr>
          <p:cNvSpPr>
            <a:spLocks noGrp="1"/>
          </p:cNvSpPr>
          <p:nvPr>
            <p:ph type="title"/>
          </p:nvPr>
        </p:nvSpPr>
        <p:spPr/>
        <p:txBody>
          <a:bodyPr/>
          <a:lstStyle/>
          <a:p>
            <a:r>
              <a:rPr lang="en-CA" dirty="0"/>
              <a:t>City Council Direction</a:t>
            </a:r>
          </a:p>
        </p:txBody>
      </p:sp>
      <p:sp>
        <p:nvSpPr>
          <p:cNvPr id="33" name="TextBox 32">
            <a:extLst>
              <a:ext uri="{FF2B5EF4-FFF2-40B4-BE49-F238E27FC236}">
                <a16:creationId xmlns:a16="http://schemas.microsoft.com/office/drawing/2014/main" xmlns="" id="{4B7C3F45-3D20-48F4-8729-512A09A3D4AD}"/>
              </a:ext>
            </a:extLst>
          </p:cNvPr>
          <p:cNvSpPr txBox="1"/>
          <p:nvPr/>
        </p:nvSpPr>
        <p:spPr>
          <a:xfrm>
            <a:off x="6913756" y="6369329"/>
            <a:ext cx="3925394" cy="369332"/>
          </a:xfrm>
          <a:prstGeom prst="rect">
            <a:avLst/>
          </a:prstGeom>
          <a:noFill/>
        </p:spPr>
        <p:txBody>
          <a:bodyPr wrap="square" rtlCol="0">
            <a:spAutoFit/>
          </a:bodyPr>
          <a:lstStyle/>
          <a:p>
            <a:r>
              <a:rPr lang="en-CA" dirty="0">
                <a:solidFill>
                  <a:schemeClr val="bg1"/>
                </a:solidFill>
              </a:rPr>
              <a:t>Leverage municipal broadband assets</a:t>
            </a:r>
          </a:p>
        </p:txBody>
      </p:sp>
      <p:pic>
        <p:nvPicPr>
          <p:cNvPr id="4" name="Picture 3"/>
          <p:cNvPicPr>
            <a:picLocks noChangeAspect="1"/>
          </p:cNvPicPr>
          <p:nvPr/>
        </p:nvPicPr>
        <p:blipFill>
          <a:blip r:embed="rId3"/>
          <a:stretch>
            <a:fillRect/>
          </a:stretch>
        </p:blipFill>
        <p:spPr>
          <a:xfrm>
            <a:off x="2922038" y="1551663"/>
            <a:ext cx="7917112" cy="4956692"/>
          </a:xfrm>
          <a:prstGeom prst="rect">
            <a:avLst/>
          </a:prstGeom>
        </p:spPr>
      </p:pic>
    </p:spTree>
    <p:extLst>
      <p:ext uri="{BB962C8B-B14F-4D97-AF65-F5344CB8AC3E}">
        <p14:creationId xmlns:p14="http://schemas.microsoft.com/office/powerpoint/2010/main" val="26812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226F1FE4-5DF7-450F-998A-B064ABC01696}"/>
              </a:ext>
            </a:extLst>
          </p:cNvPr>
          <p:cNvPicPr>
            <a:picLocks noChangeAspect="1"/>
          </p:cNvPicPr>
          <p:nvPr/>
        </p:nvPicPr>
        <p:blipFill rotWithShape="1">
          <a:blip r:embed="rId3">
            <a:clrChange>
              <a:clrFrom>
                <a:srgbClr val="000000">
                  <a:alpha val="0"/>
                </a:srgbClr>
              </a:clrFrom>
              <a:clrTo>
                <a:srgbClr val="000000">
                  <a:alpha val="0"/>
                </a:srgbClr>
              </a:clrTo>
            </a:clrChange>
          </a:blip>
          <a:srcRect l="4101" t="10304" r="20068" b="13200"/>
          <a:stretch/>
        </p:blipFill>
        <p:spPr>
          <a:xfrm>
            <a:off x="6552575" y="4978850"/>
            <a:ext cx="4072894" cy="1753038"/>
          </a:xfrm>
          <a:prstGeom prst="rect">
            <a:avLst/>
          </a:prstGeom>
        </p:spPr>
      </p:pic>
      <p:pic>
        <p:nvPicPr>
          <p:cNvPr id="34" name="Picture 33">
            <a:extLst>
              <a:ext uri="{FF2B5EF4-FFF2-40B4-BE49-F238E27FC236}">
                <a16:creationId xmlns:a16="http://schemas.microsoft.com/office/drawing/2014/main" xmlns="" id="{DA27A5E8-158A-41B5-B922-D045B14EDB88}"/>
              </a:ext>
            </a:extLst>
          </p:cNvPr>
          <p:cNvPicPr>
            <a:picLocks noChangeAspect="1"/>
          </p:cNvPicPr>
          <p:nvPr/>
        </p:nvPicPr>
        <p:blipFill rotWithShape="1">
          <a:blip r:embed="rId4">
            <a:alphaModFix amt="35000"/>
            <a:duotone>
              <a:prstClr val="black"/>
              <a:schemeClr val="accent5">
                <a:tint val="45000"/>
                <a:satMod val="400000"/>
              </a:schemeClr>
            </a:duotone>
          </a:blip>
          <a:srcRect t="-1104" b="1104"/>
          <a:stretch/>
        </p:blipFill>
        <p:spPr>
          <a:xfrm>
            <a:off x="5800622" y="937282"/>
            <a:ext cx="5737760" cy="5785557"/>
          </a:xfrm>
          <a:prstGeom prst="rect">
            <a:avLst/>
          </a:prstGeom>
        </p:spPr>
      </p:pic>
      <p:sp>
        <p:nvSpPr>
          <p:cNvPr id="3" name="Rectangle 2">
            <a:extLst>
              <a:ext uri="{FF2B5EF4-FFF2-40B4-BE49-F238E27FC236}">
                <a16:creationId xmlns:a16="http://schemas.microsoft.com/office/drawing/2014/main" xmlns="" id="{17582903-0468-46F3-B994-15A337C1C94D}"/>
              </a:ext>
            </a:extLst>
          </p:cNvPr>
          <p:cNvSpPr/>
          <p:nvPr/>
        </p:nvSpPr>
        <p:spPr>
          <a:xfrm>
            <a:off x="7375433" y="2753970"/>
            <a:ext cx="2599367" cy="34220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xmlns="" id="{30BD3496-935A-47F1-B017-E741FF1877F1}"/>
              </a:ext>
            </a:extLst>
          </p:cNvPr>
          <p:cNvSpPr>
            <a:spLocks noGrp="1"/>
          </p:cNvSpPr>
          <p:nvPr>
            <p:ph type="title"/>
          </p:nvPr>
        </p:nvSpPr>
        <p:spPr/>
        <p:txBody>
          <a:bodyPr/>
          <a:lstStyle/>
          <a:p>
            <a:r>
              <a:rPr lang="en-CA" dirty="0"/>
              <a:t>ConnectTO Broadband at a Glance </a:t>
            </a:r>
          </a:p>
        </p:txBody>
      </p:sp>
      <p:sp>
        <p:nvSpPr>
          <p:cNvPr id="27" name="TextBox 26">
            <a:extLst>
              <a:ext uri="{FF2B5EF4-FFF2-40B4-BE49-F238E27FC236}">
                <a16:creationId xmlns:a16="http://schemas.microsoft.com/office/drawing/2014/main" xmlns="" id="{28C2E1B1-7F53-44B6-9F72-4ACDD1195478}"/>
              </a:ext>
            </a:extLst>
          </p:cNvPr>
          <p:cNvSpPr txBox="1"/>
          <p:nvPr/>
        </p:nvSpPr>
        <p:spPr>
          <a:xfrm>
            <a:off x="1749844" y="1786657"/>
            <a:ext cx="3287187" cy="1477328"/>
          </a:xfrm>
          <a:prstGeom prst="rect">
            <a:avLst/>
          </a:prstGeom>
          <a:noFill/>
        </p:spPr>
        <p:txBody>
          <a:bodyPr wrap="square" rtlCol="0">
            <a:spAutoFit/>
          </a:bodyPr>
          <a:lstStyle/>
          <a:p>
            <a:r>
              <a:rPr lang="en-CA" b="1" dirty="0"/>
              <a:t>Expanded High-Speed Internet Access for  underserved Torontonians</a:t>
            </a:r>
            <a:r>
              <a:rPr lang="en-CA" dirty="0"/>
              <a:t>  </a:t>
            </a:r>
          </a:p>
          <a:p>
            <a:r>
              <a:rPr lang="en-CA" dirty="0"/>
              <a:t>Reduce the digital divide by improving digital connectivity</a:t>
            </a:r>
          </a:p>
        </p:txBody>
      </p:sp>
      <p:sp>
        <p:nvSpPr>
          <p:cNvPr id="28" name="TextBox 27">
            <a:extLst>
              <a:ext uri="{FF2B5EF4-FFF2-40B4-BE49-F238E27FC236}">
                <a16:creationId xmlns:a16="http://schemas.microsoft.com/office/drawing/2014/main" xmlns="" id="{8B253FC5-1F5D-48BD-91EA-0E237B83B00B}"/>
              </a:ext>
            </a:extLst>
          </p:cNvPr>
          <p:cNvSpPr txBox="1"/>
          <p:nvPr/>
        </p:nvSpPr>
        <p:spPr>
          <a:xfrm>
            <a:off x="1749844" y="4877646"/>
            <a:ext cx="3178176" cy="1200329"/>
          </a:xfrm>
          <a:prstGeom prst="rect">
            <a:avLst/>
          </a:prstGeom>
          <a:noFill/>
        </p:spPr>
        <p:txBody>
          <a:bodyPr wrap="square" rtlCol="0">
            <a:spAutoFit/>
          </a:bodyPr>
          <a:lstStyle/>
          <a:p>
            <a:r>
              <a:rPr lang="en-CA" b="1" dirty="0"/>
              <a:t>Municipal Broadband </a:t>
            </a:r>
          </a:p>
          <a:p>
            <a:r>
              <a:rPr lang="en-CA" dirty="0"/>
              <a:t>Leverage municipal assets to create connected digital infrastructure</a:t>
            </a:r>
          </a:p>
        </p:txBody>
      </p:sp>
      <p:sp>
        <p:nvSpPr>
          <p:cNvPr id="31" name="TextBox 30">
            <a:extLst>
              <a:ext uri="{FF2B5EF4-FFF2-40B4-BE49-F238E27FC236}">
                <a16:creationId xmlns:a16="http://schemas.microsoft.com/office/drawing/2014/main" xmlns="" id="{C8FEF5C0-D3E5-4E78-A33D-95BF04ACEC51}"/>
              </a:ext>
            </a:extLst>
          </p:cNvPr>
          <p:cNvSpPr txBox="1"/>
          <p:nvPr/>
        </p:nvSpPr>
        <p:spPr>
          <a:xfrm>
            <a:off x="6808068" y="4357100"/>
            <a:ext cx="1862402" cy="276999"/>
          </a:xfrm>
          <a:prstGeom prst="rect">
            <a:avLst/>
          </a:prstGeom>
          <a:noFill/>
        </p:spPr>
        <p:txBody>
          <a:bodyPr wrap="square" rtlCol="0">
            <a:spAutoFit/>
          </a:bodyPr>
          <a:lstStyle/>
          <a:p>
            <a:r>
              <a:rPr lang="en-US" sz="1200" dirty="0"/>
              <a:t>Leverage municipal assets</a:t>
            </a:r>
          </a:p>
        </p:txBody>
      </p:sp>
      <p:sp>
        <p:nvSpPr>
          <p:cNvPr id="32" name="TextBox 31">
            <a:extLst>
              <a:ext uri="{FF2B5EF4-FFF2-40B4-BE49-F238E27FC236}">
                <a16:creationId xmlns:a16="http://schemas.microsoft.com/office/drawing/2014/main" xmlns="" id="{5B250B77-9FB4-4A16-8078-7954643050D4}"/>
              </a:ext>
            </a:extLst>
          </p:cNvPr>
          <p:cNvSpPr txBox="1"/>
          <p:nvPr/>
        </p:nvSpPr>
        <p:spPr>
          <a:xfrm>
            <a:off x="8916819" y="4268821"/>
            <a:ext cx="1824634" cy="461665"/>
          </a:xfrm>
          <a:prstGeom prst="rect">
            <a:avLst/>
          </a:prstGeom>
          <a:noFill/>
        </p:spPr>
        <p:txBody>
          <a:bodyPr wrap="square" rtlCol="0">
            <a:spAutoFit/>
          </a:bodyPr>
          <a:lstStyle/>
          <a:p>
            <a:pPr algn="ctr"/>
            <a:r>
              <a:rPr lang="en-US" sz="1200" dirty="0"/>
              <a:t>Seeking innovative</a:t>
            </a:r>
          </a:p>
          <a:p>
            <a:pPr algn="ctr"/>
            <a:r>
              <a:rPr lang="en-US" sz="1200" dirty="0"/>
              <a:t>Partnership</a:t>
            </a:r>
          </a:p>
        </p:txBody>
      </p:sp>
      <p:pic>
        <p:nvPicPr>
          <p:cNvPr id="50" name="Picture 49">
            <a:extLst>
              <a:ext uri="{FF2B5EF4-FFF2-40B4-BE49-F238E27FC236}">
                <a16:creationId xmlns:a16="http://schemas.microsoft.com/office/drawing/2014/main" xmlns="" id="{A8958C24-1384-4426-B6A3-9435DCEA2153}"/>
              </a:ext>
            </a:extLst>
          </p:cNvPr>
          <p:cNvPicPr>
            <a:picLocks noChangeAspect="1"/>
          </p:cNvPicPr>
          <p:nvPr/>
        </p:nvPicPr>
        <p:blipFill>
          <a:blip r:embed="rId5">
            <a:clrChange>
              <a:clrFrom>
                <a:srgbClr val="FFFFFF"/>
              </a:clrFrom>
              <a:clrTo>
                <a:srgbClr val="FFFFFF">
                  <a:alpha val="0"/>
                </a:srgbClr>
              </a:clrTo>
            </a:clrChange>
            <a:alphaModFix/>
          </a:blip>
          <a:stretch>
            <a:fillRect/>
          </a:stretch>
        </p:blipFill>
        <p:spPr>
          <a:xfrm>
            <a:off x="7463613" y="1072156"/>
            <a:ext cx="2395109" cy="1701980"/>
          </a:xfrm>
          <a:prstGeom prst="rect">
            <a:avLst/>
          </a:prstGeom>
        </p:spPr>
      </p:pic>
      <p:pic>
        <p:nvPicPr>
          <p:cNvPr id="1026" name="Picture 2">
            <a:extLst>
              <a:ext uri="{FF2B5EF4-FFF2-40B4-BE49-F238E27FC236}">
                <a16:creationId xmlns:a16="http://schemas.microsoft.com/office/drawing/2014/main" xmlns="" id="{CF149FC0-EE83-45C9-B67E-B72A630E02D5}"/>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3409" y="3322473"/>
            <a:ext cx="1286019" cy="714455"/>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xmlns="" id="{F0201916-F17F-4074-9EED-A660EA227728}"/>
              </a:ext>
            </a:extLst>
          </p:cNvPr>
          <p:cNvSpPr txBox="1"/>
          <p:nvPr/>
        </p:nvSpPr>
        <p:spPr>
          <a:xfrm>
            <a:off x="7352695" y="2742129"/>
            <a:ext cx="2936888" cy="369332"/>
          </a:xfrm>
          <a:prstGeom prst="rect">
            <a:avLst/>
          </a:prstGeom>
          <a:noFill/>
        </p:spPr>
        <p:txBody>
          <a:bodyPr wrap="square" rtlCol="0">
            <a:spAutoFit/>
          </a:bodyPr>
          <a:lstStyle/>
          <a:p>
            <a:r>
              <a:rPr lang="en-CA" dirty="0">
                <a:solidFill>
                  <a:schemeClr val="bg1"/>
                </a:solidFill>
              </a:rPr>
              <a:t>Expanded Internet Access</a:t>
            </a:r>
          </a:p>
        </p:txBody>
      </p:sp>
      <p:pic>
        <p:nvPicPr>
          <p:cNvPr id="2048" name="Picture 2047" descr="Icon&#10;&#10;Description automatically generated">
            <a:extLst>
              <a:ext uri="{FF2B5EF4-FFF2-40B4-BE49-F238E27FC236}">
                <a16:creationId xmlns:a16="http://schemas.microsoft.com/office/drawing/2014/main" xmlns="" id="{816EFCF4-51F8-4214-A97A-195AC70AB1D6}"/>
              </a:ext>
            </a:extLst>
          </p:cNvPr>
          <p:cNvPicPr>
            <a:picLocks noChangeAspect="1"/>
          </p:cNvPicPr>
          <p:nvPr/>
        </p:nvPicPr>
        <p:blipFill>
          <a:blip r:embed="rId7"/>
          <a:stretch>
            <a:fillRect/>
          </a:stretch>
        </p:blipFill>
        <p:spPr>
          <a:xfrm flipH="1">
            <a:off x="8298459" y="3407283"/>
            <a:ext cx="797262" cy="797262"/>
          </a:xfrm>
          <a:prstGeom prst="rect">
            <a:avLst/>
          </a:prstGeom>
        </p:spPr>
      </p:pic>
      <p:cxnSp>
        <p:nvCxnSpPr>
          <p:cNvPr id="72" name="Straight Connector 71">
            <a:extLst>
              <a:ext uri="{FF2B5EF4-FFF2-40B4-BE49-F238E27FC236}">
                <a16:creationId xmlns:a16="http://schemas.microsoft.com/office/drawing/2014/main" xmlns="" id="{EC9D9979-0DBE-400F-B253-B811372EAB8F}"/>
              </a:ext>
            </a:extLst>
          </p:cNvPr>
          <p:cNvCxnSpPr>
            <a:cxnSpLocks/>
          </p:cNvCxnSpPr>
          <p:nvPr/>
        </p:nvCxnSpPr>
        <p:spPr>
          <a:xfrm flipH="1">
            <a:off x="5156271" y="2380550"/>
            <a:ext cx="2017039" cy="0"/>
          </a:xfrm>
          <a:prstGeom prst="line">
            <a:avLst/>
          </a:prstGeom>
          <a:ln w="28575">
            <a:headEnd type="oval" w="med" len="med"/>
            <a:tailEnd type="oval" w="med" len="med"/>
          </a:ln>
        </p:spPr>
        <p:style>
          <a:lnRef idx="3">
            <a:schemeClr val="accent3"/>
          </a:lnRef>
          <a:fillRef idx="0">
            <a:schemeClr val="accent3"/>
          </a:fillRef>
          <a:effectRef idx="2">
            <a:schemeClr val="accent3"/>
          </a:effectRef>
          <a:fontRef idx="minor">
            <a:schemeClr val="tx1"/>
          </a:fontRef>
        </p:style>
      </p:cxnSp>
      <p:sp>
        <p:nvSpPr>
          <p:cNvPr id="78" name="TextBox 77">
            <a:extLst>
              <a:ext uri="{FF2B5EF4-FFF2-40B4-BE49-F238E27FC236}">
                <a16:creationId xmlns:a16="http://schemas.microsoft.com/office/drawing/2014/main" xmlns="" id="{78314DCE-DD0F-49A0-A0DF-EB8CD02FCCCF}"/>
              </a:ext>
            </a:extLst>
          </p:cNvPr>
          <p:cNvSpPr txBox="1"/>
          <p:nvPr/>
        </p:nvSpPr>
        <p:spPr>
          <a:xfrm>
            <a:off x="1749844" y="3482178"/>
            <a:ext cx="3178176" cy="923330"/>
          </a:xfrm>
          <a:prstGeom prst="rect">
            <a:avLst/>
          </a:prstGeom>
          <a:noFill/>
        </p:spPr>
        <p:txBody>
          <a:bodyPr wrap="square" rtlCol="0">
            <a:spAutoFit/>
          </a:bodyPr>
          <a:lstStyle/>
          <a:p>
            <a:r>
              <a:rPr lang="en-CA" b="1" dirty="0"/>
              <a:t>Partnership Opportunities </a:t>
            </a:r>
          </a:p>
          <a:p>
            <a:r>
              <a:rPr lang="en-CA" dirty="0"/>
              <a:t>Co-Development public/private collaboration</a:t>
            </a:r>
          </a:p>
        </p:txBody>
      </p:sp>
      <p:sp>
        <p:nvSpPr>
          <p:cNvPr id="5" name="TextBox 4">
            <a:extLst>
              <a:ext uri="{FF2B5EF4-FFF2-40B4-BE49-F238E27FC236}">
                <a16:creationId xmlns:a16="http://schemas.microsoft.com/office/drawing/2014/main" xmlns="" id="{26FD79B5-F425-424D-92F7-88CFCD11A656}"/>
              </a:ext>
            </a:extLst>
          </p:cNvPr>
          <p:cNvSpPr txBox="1"/>
          <p:nvPr/>
        </p:nvSpPr>
        <p:spPr>
          <a:xfrm>
            <a:off x="6921268" y="4036176"/>
            <a:ext cx="1739900" cy="369332"/>
          </a:xfrm>
          <a:prstGeom prst="rect">
            <a:avLst/>
          </a:prstGeom>
          <a:noFill/>
          <a:ln>
            <a:noFill/>
          </a:ln>
        </p:spPr>
        <p:txBody>
          <a:bodyPr wrap="square" rtlCol="0">
            <a:spAutoFit/>
          </a:bodyPr>
          <a:lstStyle/>
          <a:p>
            <a:r>
              <a:rPr lang="en-CA" dirty="0"/>
              <a:t>City of Toronto</a:t>
            </a:r>
          </a:p>
        </p:txBody>
      </p:sp>
      <p:sp>
        <p:nvSpPr>
          <p:cNvPr id="6" name="TextBox 5">
            <a:extLst>
              <a:ext uri="{FF2B5EF4-FFF2-40B4-BE49-F238E27FC236}">
                <a16:creationId xmlns:a16="http://schemas.microsoft.com/office/drawing/2014/main" xmlns="" id="{89D25B84-B571-4D8C-87A7-321F554F0DF2}"/>
              </a:ext>
            </a:extLst>
          </p:cNvPr>
          <p:cNvSpPr txBox="1"/>
          <p:nvPr/>
        </p:nvSpPr>
        <p:spPr>
          <a:xfrm>
            <a:off x="8934351" y="3995628"/>
            <a:ext cx="2419350" cy="369332"/>
          </a:xfrm>
          <a:prstGeom prst="rect">
            <a:avLst/>
          </a:prstGeom>
          <a:noFill/>
        </p:spPr>
        <p:txBody>
          <a:bodyPr wrap="square" rtlCol="0">
            <a:spAutoFit/>
          </a:bodyPr>
          <a:lstStyle/>
          <a:p>
            <a:r>
              <a:rPr lang="en-CA" dirty="0"/>
              <a:t>Service Providers</a:t>
            </a:r>
          </a:p>
        </p:txBody>
      </p:sp>
      <p:sp>
        <p:nvSpPr>
          <p:cNvPr id="90" name="Rectangle 89">
            <a:extLst>
              <a:ext uri="{FF2B5EF4-FFF2-40B4-BE49-F238E27FC236}">
                <a16:creationId xmlns:a16="http://schemas.microsoft.com/office/drawing/2014/main" xmlns="" id="{B8855EF0-5205-4909-A644-78820B27001E}"/>
              </a:ext>
            </a:extLst>
          </p:cNvPr>
          <p:cNvSpPr/>
          <p:nvPr/>
        </p:nvSpPr>
        <p:spPr>
          <a:xfrm>
            <a:off x="5850376" y="6418446"/>
            <a:ext cx="5654973" cy="301383"/>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CA"/>
          </a:p>
        </p:txBody>
      </p:sp>
      <p:sp>
        <p:nvSpPr>
          <p:cNvPr id="92" name="Rectangle 91">
            <a:extLst>
              <a:ext uri="{FF2B5EF4-FFF2-40B4-BE49-F238E27FC236}">
                <a16:creationId xmlns:a16="http://schemas.microsoft.com/office/drawing/2014/main" xmlns="" id="{2551A74B-CCCC-422C-A7FC-2D08B7F1604E}"/>
              </a:ext>
            </a:extLst>
          </p:cNvPr>
          <p:cNvSpPr/>
          <p:nvPr/>
        </p:nvSpPr>
        <p:spPr>
          <a:xfrm>
            <a:off x="6555801" y="4727446"/>
            <a:ext cx="4169704" cy="35271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CA"/>
          </a:p>
        </p:txBody>
      </p:sp>
      <p:sp>
        <p:nvSpPr>
          <p:cNvPr id="93" name="TextBox 92">
            <a:extLst>
              <a:ext uri="{FF2B5EF4-FFF2-40B4-BE49-F238E27FC236}">
                <a16:creationId xmlns:a16="http://schemas.microsoft.com/office/drawing/2014/main" xmlns="" id="{4B7C3F45-3D20-48F4-8729-512A09A3D4AD}"/>
              </a:ext>
            </a:extLst>
          </p:cNvPr>
          <p:cNvSpPr txBox="1"/>
          <p:nvPr/>
        </p:nvSpPr>
        <p:spPr>
          <a:xfrm>
            <a:off x="6805473" y="4712221"/>
            <a:ext cx="3892810" cy="369332"/>
          </a:xfrm>
          <a:prstGeom prst="rect">
            <a:avLst/>
          </a:prstGeom>
          <a:noFill/>
        </p:spPr>
        <p:txBody>
          <a:bodyPr wrap="square" rtlCol="0">
            <a:spAutoFit/>
          </a:bodyPr>
          <a:lstStyle/>
          <a:p>
            <a:r>
              <a:rPr lang="en-CA" dirty="0">
                <a:solidFill>
                  <a:schemeClr val="bg1"/>
                </a:solidFill>
              </a:rPr>
              <a:t>Public/Private Sector Opportunities </a:t>
            </a:r>
          </a:p>
        </p:txBody>
      </p:sp>
      <p:pic>
        <p:nvPicPr>
          <p:cNvPr id="1025" name="Picture 1024" descr="Qr code&#10;&#10;Description automatically generated">
            <a:extLst>
              <a:ext uri="{FF2B5EF4-FFF2-40B4-BE49-F238E27FC236}">
                <a16:creationId xmlns:a16="http://schemas.microsoft.com/office/drawing/2014/main" xmlns="" id="{655019D5-5B63-4D70-BE18-82CBA49C5F01}"/>
              </a:ext>
            </a:extLst>
          </p:cNvPr>
          <p:cNvPicPr>
            <a:picLocks noChangeAspect="1"/>
          </p:cNvPicPr>
          <p:nvPr/>
        </p:nvPicPr>
        <p:blipFill>
          <a:blip r:embed="rId8"/>
          <a:stretch>
            <a:fillRect/>
          </a:stretch>
        </p:blipFill>
        <p:spPr>
          <a:xfrm>
            <a:off x="9281985" y="3261429"/>
            <a:ext cx="699029" cy="726292"/>
          </a:xfrm>
          <a:prstGeom prst="rect">
            <a:avLst/>
          </a:prstGeom>
        </p:spPr>
      </p:pic>
      <p:pic>
        <p:nvPicPr>
          <p:cNvPr id="64" name="Picture 63" descr="Icon&#10;&#10;Description automatically generated">
            <a:extLst>
              <a:ext uri="{FF2B5EF4-FFF2-40B4-BE49-F238E27FC236}">
                <a16:creationId xmlns:a16="http://schemas.microsoft.com/office/drawing/2014/main" xmlns="" id="{7842EFB9-43E5-4FC7-A14D-74ADAB9D77DF}"/>
              </a:ext>
            </a:extLst>
          </p:cNvPr>
          <p:cNvPicPr>
            <a:picLocks noChangeAspect="1"/>
          </p:cNvPicPr>
          <p:nvPr/>
        </p:nvPicPr>
        <p:blipFill>
          <a:blip r:embed="rId9"/>
          <a:stretch>
            <a:fillRect/>
          </a:stretch>
        </p:blipFill>
        <p:spPr>
          <a:xfrm>
            <a:off x="7227166" y="5280844"/>
            <a:ext cx="1014874" cy="1014874"/>
          </a:xfrm>
          <a:prstGeom prst="rect">
            <a:avLst/>
          </a:prstGeom>
        </p:spPr>
      </p:pic>
      <p:sp>
        <p:nvSpPr>
          <p:cNvPr id="33" name="TextBox 32">
            <a:extLst>
              <a:ext uri="{FF2B5EF4-FFF2-40B4-BE49-F238E27FC236}">
                <a16:creationId xmlns:a16="http://schemas.microsoft.com/office/drawing/2014/main" xmlns="" id="{4B7C3F45-3D20-48F4-8729-512A09A3D4AD}"/>
              </a:ext>
            </a:extLst>
          </p:cNvPr>
          <p:cNvSpPr txBox="1"/>
          <p:nvPr/>
        </p:nvSpPr>
        <p:spPr>
          <a:xfrm>
            <a:off x="6913756" y="6369329"/>
            <a:ext cx="3925394" cy="369332"/>
          </a:xfrm>
          <a:prstGeom prst="rect">
            <a:avLst/>
          </a:prstGeom>
          <a:noFill/>
        </p:spPr>
        <p:txBody>
          <a:bodyPr wrap="square" rtlCol="0">
            <a:spAutoFit/>
          </a:bodyPr>
          <a:lstStyle/>
          <a:p>
            <a:r>
              <a:rPr lang="en-CA" dirty="0">
                <a:solidFill>
                  <a:schemeClr val="bg1"/>
                </a:solidFill>
              </a:rPr>
              <a:t>Leverage municipal broadband assets</a:t>
            </a:r>
          </a:p>
        </p:txBody>
      </p:sp>
      <p:cxnSp>
        <p:nvCxnSpPr>
          <p:cNvPr id="51" name="Straight Connector 50">
            <a:extLst>
              <a:ext uri="{FF2B5EF4-FFF2-40B4-BE49-F238E27FC236}">
                <a16:creationId xmlns:a16="http://schemas.microsoft.com/office/drawing/2014/main" xmlns="" id="{EC9D9979-0DBE-400F-B253-B811372EAB8F}"/>
              </a:ext>
            </a:extLst>
          </p:cNvPr>
          <p:cNvCxnSpPr>
            <a:cxnSpLocks/>
          </p:cNvCxnSpPr>
          <p:nvPr/>
        </p:nvCxnSpPr>
        <p:spPr>
          <a:xfrm flipH="1">
            <a:off x="5156271" y="3763001"/>
            <a:ext cx="1485791" cy="0"/>
          </a:xfrm>
          <a:prstGeom prst="line">
            <a:avLst/>
          </a:prstGeom>
          <a:ln w="28575">
            <a:headEnd type="oval" w="med" len="med"/>
            <a:tailEnd type="oval" w="med" len="med"/>
          </a:ln>
        </p:spPr>
        <p:style>
          <a:lnRef idx="3">
            <a:schemeClr val="accent3"/>
          </a:lnRef>
          <a:fillRef idx="0">
            <a:schemeClr val="accent3"/>
          </a:fillRef>
          <a:effectRef idx="2">
            <a:schemeClr val="accent3"/>
          </a:effectRef>
          <a:fontRef idx="minor">
            <a:schemeClr val="tx1"/>
          </a:fontRef>
        </p:style>
      </p:cxnSp>
      <p:cxnSp>
        <p:nvCxnSpPr>
          <p:cNvPr id="52" name="Straight Connector 51">
            <a:extLst>
              <a:ext uri="{FF2B5EF4-FFF2-40B4-BE49-F238E27FC236}">
                <a16:creationId xmlns:a16="http://schemas.microsoft.com/office/drawing/2014/main" xmlns="" id="{EC9D9979-0DBE-400F-B253-B811372EAB8F}"/>
              </a:ext>
            </a:extLst>
          </p:cNvPr>
          <p:cNvCxnSpPr>
            <a:cxnSpLocks/>
          </p:cNvCxnSpPr>
          <p:nvPr/>
        </p:nvCxnSpPr>
        <p:spPr>
          <a:xfrm flipH="1">
            <a:off x="5051906" y="5371972"/>
            <a:ext cx="1112884" cy="0"/>
          </a:xfrm>
          <a:prstGeom prst="line">
            <a:avLst/>
          </a:prstGeom>
          <a:ln w="28575">
            <a:headEnd type="oval" w="med" len="med"/>
            <a:tailEnd type="oval" w="med" len="med"/>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0837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70 Queens Wharf Road Toro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62401" cy="819053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844356" y="3714446"/>
            <a:ext cx="5418045" cy="3526334"/>
            <a:chOff x="8366866" y="1700044"/>
            <a:chExt cx="3655948" cy="4997989"/>
          </a:xfrm>
        </p:grpSpPr>
        <p:sp>
          <p:nvSpPr>
            <p:cNvPr id="4" name="Rectangle 3"/>
            <p:cNvSpPr/>
            <p:nvPr/>
          </p:nvSpPr>
          <p:spPr>
            <a:xfrm>
              <a:off x="8788658" y="1888966"/>
              <a:ext cx="3234156" cy="4809067"/>
            </a:xfrm>
            <a:prstGeom prst="rect">
              <a:avLst/>
            </a:prstGeom>
            <a:solidFill>
              <a:srgbClr val="F69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8621777" y="1723966"/>
              <a:ext cx="3274734" cy="4809067"/>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8741153" y="1700044"/>
              <a:ext cx="2294467" cy="507659"/>
            </a:xfrm>
            <a:prstGeom prst="rect">
              <a:avLst/>
            </a:prstGeom>
            <a:noFill/>
          </p:spPr>
          <p:txBody>
            <a:bodyPr wrap="square" rtlCol="0">
              <a:spAutoFit/>
            </a:bodyPr>
            <a:lstStyle/>
            <a:p>
              <a:r>
                <a:rPr lang="en-CA" dirty="0">
                  <a:latin typeface="Segoe UI Black" panose="020B0A02040204020203" pitchFamily="34" charset="0"/>
                  <a:ea typeface="Segoe UI Black" panose="020B0A02040204020203" pitchFamily="34" charset="0"/>
                  <a:cs typeface="Segoe UI" panose="020B0502040204020203" pitchFamily="34" charset="0"/>
                </a:rPr>
                <a:t>How to get there:</a:t>
              </a:r>
            </a:p>
          </p:txBody>
        </p:sp>
        <p:sp>
          <p:nvSpPr>
            <p:cNvPr id="8" name="Rectangle 7"/>
            <p:cNvSpPr/>
            <p:nvPr/>
          </p:nvSpPr>
          <p:spPr>
            <a:xfrm>
              <a:off x="8366866" y="2214797"/>
              <a:ext cx="3529646" cy="3911275"/>
            </a:xfrm>
            <a:prstGeom prst="rect">
              <a:avLst/>
            </a:prstGeom>
          </p:spPr>
          <p:txBody>
            <a:bodyPr wrap="square">
              <a:spAutoFit/>
            </a:bodyPr>
            <a:lstStyle/>
            <a:p>
              <a:pPr marL="457200" marR="0">
                <a:lnSpc>
                  <a:spcPct val="107000"/>
                </a:lnSpc>
                <a:spcBef>
                  <a:spcPts val="0"/>
                </a:spcBef>
                <a:spcAft>
                  <a:spcPts val="0"/>
                </a:spcAft>
              </a:pPr>
              <a:r>
                <a:rPr lang="en-CA" b="1" dirty="0"/>
                <a:t>Create City-owned fibre network by: </a:t>
              </a:r>
            </a:p>
            <a:p>
              <a:pPr marL="742950" indent="-285750">
                <a:lnSpc>
                  <a:spcPct val="107000"/>
                </a:lnSpc>
                <a:buFont typeface="Arial" panose="020B0604020202020204" pitchFamily="34" charset="0"/>
                <a:buChar char="•"/>
              </a:pPr>
              <a:r>
                <a:rPr lang="en-CA" b="1" dirty="0"/>
                <a:t>Leveraging municipal assets to create connected digital infrastructure</a:t>
              </a:r>
            </a:p>
            <a:p>
              <a:pPr marL="742950" marR="0" indent="-285750">
                <a:lnSpc>
                  <a:spcPct val="107000"/>
                </a:lnSpc>
                <a:spcBef>
                  <a:spcPts val="0"/>
                </a:spcBef>
                <a:spcAft>
                  <a:spcPts val="0"/>
                </a:spcAft>
                <a:buFont typeface="Arial" panose="020B0604020202020204" pitchFamily="34" charset="0"/>
                <a:buChar char="•"/>
              </a:pPr>
              <a:r>
                <a:rPr lang="en-CA" b="1" dirty="0"/>
                <a:t>Co-Development public/private collaboration</a:t>
              </a:r>
            </a:p>
            <a:p>
              <a:pPr marL="742950" marR="0" indent="-285750">
                <a:lnSpc>
                  <a:spcPct val="107000"/>
                </a:lnSpc>
                <a:spcBef>
                  <a:spcPts val="0"/>
                </a:spcBef>
                <a:spcAft>
                  <a:spcPts val="0"/>
                </a:spcAft>
                <a:buFont typeface="Arial" panose="020B0604020202020204" pitchFamily="34" charset="0"/>
                <a:buChar char="•"/>
              </a:pPr>
              <a:r>
                <a:rPr lang="en-CA" b="1" dirty="0"/>
                <a:t>Providing open access to all qualified Telecommunications providers, at a fair price, to generate revenue and economic activity </a:t>
              </a:r>
              <a:endParaRPr lang="en-CA" dirty="0"/>
            </a:p>
            <a:p>
              <a:pPr marL="742950" marR="0" indent="-285750">
                <a:lnSpc>
                  <a:spcPct val="107000"/>
                </a:lnSpc>
                <a:spcBef>
                  <a:spcPts val="0"/>
                </a:spcBef>
                <a:spcAft>
                  <a:spcPts val="0"/>
                </a:spcAft>
                <a:buFont typeface="Arial" panose="020B0604020202020204" pitchFamily="34" charset="0"/>
                <a:buChar char="•"/>
              </a:pPr>
              <a:r>
                <a:rPr lang="en-CA" b="1" dirty="0"/>
                <a:t>Create digital infrastructure in underserved areas</a:t>
              </a:r>
            </a:p>
          </p:txBody>
        </p:sp>
      </p:grpSp>
      <p:grpSp>
        <p:nvGrpSpPr>
          <p:cNvPr id="12" name="Group 11"/>
          <p:cNvGrpSpPr/>
          <p:nvPr/>
        </p:nvGrpSpPr>
        <p:grpSpPr>
          <a:xfrm>
            <a:off x="-47378" y="3652114"/>
            <a:ext cx="4589417" cy="3517940"/>
            <a:chOff x="8412752" y="1558433"/>
            <a:chExt cx="3483757" cy="4951493"/>
          </a:xfrm>
        </p:grpSpPr>
        <p:sp>
          <p:nvSpPr>
            <p:cNvPr id="13" name="Rectangle 12"/>
            <p:cNvSpPr/>
            <p:nvPr/>
          </p:nvSpPr>
          <p:spPr>
            <a:xfrm>
              <a:off x="8741151" y="1700859"/>
              <a:ext cx="3155358" cy="4809067"/>
            </a:xfrm>
            <a:prstGeom prst="rect">
              <a:avLst/>
            </a:prstGeom>
            <a:solidFill>
              <a:srgbClr val="F69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8621777" y="1558433"/>
              <a:ext cx="3155358" cy="4809067"/>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8792296" y="1669921"/>
              <a:ext cx="2294467" cy="536092"/>
            </a:xfrm>
            <a:prstGeom prst="rect">
              <a:avLst/>
            </a:prstGeom>
            <a:noFill/>
          </p:spPr>
          <p:txBody>
            <a:bodyPr wrap="square" rtlCol="0">
              <a:spAutoFit/>
            </a:bodyPr>
            <a:lstStyle/>
            <a:p>
              <a:r>
                <a:rPr lang="en-CA" dirty="0">
                  <a:latin typeface="Segoe UI Black" panose="020B0A02040204020203" pitchFamily="34" charset="0"/>
                  <a:ea typeface="Segoe UI Black" panose="020B0A02040204020203" pitchFamily="34" charset="0"/>
                  <a:cs typeface="Segoe UI" panose="020B0502040204020203" pitchFamily="34" charset="0"/>
                </a:rPr>
                <a:t>What cities need:</a:t>
              </a:r>
            </a:p>
          </p:txBody>
        </p:sp>
        <p:sp>
          <p:nvSpPr>
            <p:cNvPr id="16" name="Rectangle 15"/>
            <p:cNvSpPr/>
            <p:nvPr/>
          </p:nvSpPr>
          <p:spPr>
            <a:xfrm>
              <a:off x="8412752" y="2532496"/>
              <a:ext cx="3417823" cy="3467002"/>
            </a:xfrm>
            <a:prstGeom prst="rect">
              <a:avLst/>
            </a:prstGeom>
          </p:spPr>
          <p:txBody>
            <a:bodyPr wrap="square">
              <a:spAutoFit/>
            </a:bodyPr>
            <a:lstStyle/>
            <a:p>
              <a:pPr marL="742950" indent="-285750">
                <a:lnSpc>
                  <a:spcPct val="107000"/>
                </a:lnSpc>
                <a:buFont typeface="Arial" panose="020B0604020202020204" pitchFamily="34" charset="0"/>
                <a:buChar char="•"/>
              </a:pPr>
              <a:r>
                <a:rPr lang="en-US" b="1" dirty="0"/>
                <a:t>Bridge the Digital Divide and create Digital Equity and Inclusion</a:t>
              </a:r>
            </a:p>
            <a:p>
              <a:pPr marL="742950" indent="-285750">
                <a:lnSpc>
                  <a:spcPct val="107000"/>
                </a:lnSpc>
                <a:buFont typeface="Arial" panose="020B0604020202020204" pitchFamily="34" charset="0"/>
                <a:buChar char="•"/>
              </a:pPr>
              <a:r>
                <a:rPr lang="en-US" b="1" dirty="0"/>
                <a:t>Make high speed internet access affordable for all </a:t>
              </a:r>
            </a:p>
            <a:p>
              <a:pPr marL="742950" indent="-285750">
                <a:lnSpc>
                  <a:spcPct val="107000"/>
                </a:lnSpc>
                <a:buFont typeface="Arial" panose="020B0604020202020204" pitchFamily="34" charset="0"/>
                <a:buChar char="•"/>
              </a:pPr>
              <a:r>
                <a:rPr lang="en-CA" b="1" dirty="0"/>
                <a:t>Revenue opportunities</a:t>
              </a:r>
              <a:r>
                <a:rPr lang="en-CA" dirty="0"/>
                <a:t> </a:t>
              </a:r>
            </a:p>
            <a:p>
              <a:pPr marL="742950" marR="0" indent="-285750">
                <a:lnSpc>
                  <a:spcPct val="107000"/>
                </a:lnSpc>
                <a:spcBef>
                  <a:spcPts val="0"/>
                </a:spcBef>
                <a:spcAft>
                  <a:spcPts val="0"/>
                </a:spcAft>
                <a:buFont typeface="Arial" panose="020B0604020202020204" pitchFamily="34" charset="0"/>
                <a:buChar char="•"/>
              </a:pPr>
              <a:r>
                <a:rPr lang="en-CA" b="1" dirty="0"/>
                <a:t>Continue as technology leader and economic engine</a:t>
              </a:r>
            </a:p>
            <a:p>
              <a:pPr marL="742950" marR="0" indent="-285750">
                <a:lnSpc>
                  <a:spcPct val="107000"/>
                </a:lnSpc>
                <a:spcBef>
                  <a:spcPts val="0"/>
                </a:spcBef>
                <a:spcAft>
                  <a:spcPts val="0"/>
                </a:spcAft>
                <a:buFont typeface="Arial" panose="020B0604020202020204" pitchFamily="34" charset="0"/>
                <a:buChar char="•"/>
              </a:pPr>
              <a:endParaRPr lang="en-CA" dirty="0"/>
            </a:p>
          </p:txBody>
        </p:sp>
      </p:grpSp>
      <p:pic>
        <p:nvPicPr>
          <p:cNvPr id="2" name="Picture 1"/>
          <p:cNvPicPr>
            <a:picLocks noChangeAspect="1"/>
          </p:cNvPicPr>
          <p:nvPr/>
        </p:nvPicPr>
        <p:blipFill>
          <a:blip r:embed="rId4"/>
          <a:stretch>
            <a:fillRect/>
          </a:stretch>
        </p:blipFill>
        <p:spPr>
          <a:xfrm>
            <a:off x="-21007" y="6858000"/>
            <a:ext cx="200053" cy="219106"/>
          </a:xfrm>
          <a:prstGeom prst="rect">
            <a:avLst/>
          </a:prstGeom>
        </p:spPr>
      </p:pic>
      <p:pic>
        <p:nvPicPr>
          <p:cNvPr id="6" name="Picture 5"/>
          <p:cNvPicPr>
            <a:picLocks noChangeAspect="1"/>
          </p:cNvPicPr>
          <p:nvPr/>
        </p:nvPicPr>
        <p:blipFill>
          <a:blip r:embed="rId4"/>
          <a:stretch>
            <a:fillRect/>
          </a:stretch>
        </p:blipFill>
        <p:spPr>
          <a:xfrm>
            <a:off x="37042" y="6863615"/>
            <a:ext cx="200053" cy="219106"/>
          </a:xfrm>
          <a:prstGeom prst="rect">
            <a:avLst/>
          </a:prstGeom>
        </p:spPr>
      </p:pic>
      <p:sp>
        <p:nvSpPr>
          <p:cNvPr id="9" name="Rectangle 8"/>
          <p:cNvSpPr/>
          <p:nvPr/>
        </p:nvSpPr>
        <p:spPr>
          <a:xfrm>
            <a:off x="864397" y="413224"/>
            <a:ext cx="7773282" cy="769441"/>
          </a:xfrm>
          <a:prstGeom prst="rect">
            <a:avLst/>
          </a:prstGeom>
        </p:spPr>
        <p:txBody>
          <a:bodyPr wrap="none">
            <a:spAutoFit/>
          </a:bodyPr>
          <a:lstStyle/>
          <a:p>
            <a:r>
              <a:rPr lang="en-CA" sz="4400" b="1" dirty="0">
                <a:solidFill>
                  <a:schemeClr val="bg1"/>
                </a:solidFill>
                <a:latin typeface="Arial" panose="020B0604020202020204" pitchFamily="34" charset="0"/>
                <a:cs typeface="Arial" panose="020B0604020202020204" pitchFamily="34" charset="0"/>
              </a:rPr>
              <a:t>Why Municipal Broadband?</a:t>
            </a:r>
          </a:p>
        </p:txBody>
      </p:sp>
      <p:pic>
        <p:nvPicPr>
          <p:cNvPr id="10" name="Picture 9"/>
          <p:cNvPicPr>
            <a:picLocks noChangeAspect="1"/>
          </p:cNvPicPr>
          <p:nvPr/>
        </p:nvPicPr>
        <p:blipFill>
          <a:blip r:embed="rId5"/>
          <a:stretch>
            <a:fillRect/>
          </a:stretch>
        </p:blipFill>
        <p:spPr>
          <a:xfrm flipH="1">
            <a:off x="332879" y="131316"/>
            <a:ext cx="252357" cy="1492090"/>
          </a:xfrm>
          <a:prstGeom prst="rect">
            <a:avLst/>
          </a:prstGeom>
        </p:spPr>
      </p:pic>
    </p:spTree>
    <p:extLst>
      <p:ext uri="{BB962C8B-B14F-4D97-AF65-F5344CB8AC3E}">
        <p14:creationId xmlns:p14="http://schemas.microsoft.com/office/powerpoint/2010/main" val="1276430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igitalInfrastructureConsultationsPResentationV01_Nov19-2019" id="{403690A5-188D-4429-9739-428476AF4A8E}" vid="{5DF33EAA-99CD-4878-85EA-51DAF499FB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2924</TotalTime>
  <Words>496</Words>
  <Application>Microsoft Macintosh PowerPoint</Application>
  <PresentationFormat>Custom</PresentationFormat>
  <Paragraphs>79</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ConnectTO: Affordable and Accessible Internet Connectivity for All </vt:lpstr>
      <vt:lpstr>Digital Equity Snapshot</vt:lpstr>
      <vt:lpstr>Why Digital Equity?</vt:lpstr>
      <vt:lpstr>PowerPoint Presentation</vt:lpstr>
      <vt:lpstr>Mapping the Digital Divide? </vt:lpstr>
      <vt:lpstr>ConnectTO Snapshot</vt:lpstr>
      <vt:lpstr>City Council Direction</vt:lpstr>
      <vt:lpstr>ConnectTO Broadband at a Glance </vt:lpstr>
      <vt:lpstr>PowerPoint Presentation</vt:lpstr>
      <vt:lpstr>Pillars and Outcomes</vt:lpstr>
      <vt:lpstr>Thank you</vt:lpstr>
    </vt:vector>
  </TitlesOfParts>
  <Manager/>
  <Company>City of Toronto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subject/>
  <dc:creator>Toni Papa</dc:creator>
  <cp:keywords/>
  <dc:description/>
  <cp:lastModifiedBy>Judy Morgan</cp:lastModifiedBy>
  <cp:revision>112</cp:revision>
  <cp:lastPrinted>2021-01-20T23:31:10Z</cp:lastPrinted>
  <dcterms:created xsi:type="dcterms:W3CDTF">2018-10-01T18:37:46Z</dcterms:created>
  <dcterms:modified xsi:type="dcterms:W3CDTF">2021-02-23T18:57:36Z</dcterms:modified>
  <cp:category/>
</cp:coreProperties>
</file>