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4"/>
    <p:sldMasterId id="2147483660" r:id="rId5"/>
  </p:sldMasterIdLst>
  <p:notesMasterIdLst>
    <p:notesMasterId r:id="rId14"/>
  </p:notesMasterIdLst>
  <p:sldIdLst>
    <p:sldId id="256" r:id="rId6"/>
    <p:sldId id="293" r:id="rId7"/>
    <p:sldId id="359" r:id="rId8"/>
    <p:sldId id="257" r:id="rId9"/>
    <p:sldId id="360" r:id="rId10"/>
    <p:sldId id="353" r:id="rId11"/>
    <p:sldId id="362" r:id="rId12"/>
    <p:sldId id="35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Daniel Anello" initials="DA" lastIdx="13" clrIdx="6">
    <p:extLst/>
  </p:cmAuthor>
  <p:cmAuthor id="1" name="Jennie Bennett" initials="JB" lastIdx="33" clrIdx="0">
    <p:extLst/>
  </p:cmAuthor>
  <p:cmAuthor id="8" name="Seth Vermilyea" initials="SV" lastIdx="8" clrIdx="7">
    <p:extLst/>
  </p:cmAuthor>
  <p:cmAuthor id="2" name="Brendan White" initials="BW" lastIdx="7" clrIdx="1">
    <p:extLst/>
  </p:cmAuthor>
  <p:cmAuthor id="9" name="DiBartolo, Phillip B" initials="DB" lastIdx="2" clrIdx="8">
    <p:extLst/>
  </p:cmAuthor>
  <p:cmAuthor id="3" name="Susie Park" initials="SP" lastIdx="1" clrIdx="2">
    <p:extLst/>
  </p:cmAuthor>
  <p:cmAuthor id="4" name="Connor Brashear" initials="CB" lastIdx="17" clrIdx="3">
    <p:extLst/>
  </p:cmAuthor>
  <p:cmAuthor id="5" name="Jack Brofman" initials="JB" lastIdx="2" clrIdx="4">
    <p:extLst/>
  </p:cmAuthor>
  <p:cmAuthor id="6" name="Lauren Burdette" initials="LB" lastIdx="12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C1F1"/>
    <a:srgbClr val="00B0F0"/>
    <a:srgbClr val="ED3441"/>
    <a:srgbClr val="FFA303"/>
    <a:srgbClr val="FF8E0E"/>
    <a:srgbClr val="005B3A"/>
    <a:srgbClr val="595959"/>
    <a:srgbClr val="1155CC"/>
    <a:srgbClr val="0000FF"/>
    <a:srgbClr val="FFE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97F714-CF72-7F4F-8146-1DA29AAA4E28}" v="40" dt="2021-02-10T23:35:28.2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64"/>
    <p:restoredTop sz="94778"/>
  </p:normalViewPr>
  <p:slideViewPr>
    <p:cSldViewPr snapToGrid="0">
      <p:cViewPr varScale="1">
        <p:scale>
          <a:sx n="115" d="100"/>
          <a:sy n="115" d="100"/>
        </p:scale>
        <p:origin x="-20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99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tableStyles" Target="tableStyles.xml"/><Relationship Id="rId21" Type="http://schemas.microsoft.com/office/2015/10/relationships/revisionInfo" Target="revisionInfo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394C66-C8F8-5343-8A51-850316D8C71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31CB77-854C-6E41-A9B1-05AA6CC65299}">
      <dgm:prSet/>
      <dgm:spPr>
        <a:solidFill>
          <a:srgbClr val="2AC1F1"/>
        </a:solidFill>
      </dgm:spPr>
      <dgm:t>
        <a:bodyPr/>
        <a:lstStyle/>
        <a:p>
          <a:r>
            <a:rPr lang="en-US" dirty="0"/>
            <a:t>Policy proposal/Advocacy</a:t>
          </a:r>
        </a:p>
      </dgm:t>
    </dgm:pt>
    <dgm:pt modelId="{F16D1A6B-E21E-C243-A12B-79C132A8D37D}" type="parTrans" cxnId="{C107BD1D-35E2-4C46-B987-84A008334EF8}">
      <dgm:prSet/>
      <dgm:spPr/>
      <dgm:t>
        <a:bodyPr/>
        <a:lstStyle/>
        <a:p>
          <a:endParaRPr lang="en-US"/>
        </a:p>
      </dgm:t>
    </dgm:pt>
    <dgm:pt modelId="{F24FC453-36ED-664C-92E5-32D67826BBAD}" type="sibTrans" cxnId="{C107BD1D-35E2-4C46-B987-84A008334EF8}">
      <dgm:prSet/>
      <dgm:spPr/>
      <dgm:t>
        <a:bodyPr/>
        <a:lstStyle/>
        <a:p>
          <a:endParaRPr lang="en-US"/>
        </a:p>
      </dgm:t>
    </dgm:pt>
    <dgm:pt modelId="{15798DEB-9C10-1D4A-8E8E-34C61B812F51}" type="pres">
      <dgm:prSet presAssocID="{10394C66-C8F8-5343-8A51-850316D8C71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15F2757-8180-8C48-978A-62E653BAB877}" type="pres">
      <dgm:prSet presAssocID="{0A31CB77-854C-6E41-A9B1-05AA6CC65299}" presName="horFlow" presStyleCnt="0"/>
      <dgm:spPr/>
    </dgm:pt>
    <dgm:pt modelId="{5E972AEB-0726-F74E-8A7A-BE63299F9ADD}" type="pres">
      <dgm:prSet presAssocID="{0A31CB77-854C-6E41-A9B1-05AA6CC65299}" presName="bigChev" presStyleLbl="node1" presStyleIdx="0" presStyleCnt="1" custScaleX="355714" custScaleY="115510" custLinFactNeighborX="-19299" custLinFactNeighborY="5128"/>
      <dgm:spPr/>
      <dgm:t>
        <a:bodyPr/>
        <a:lstStyle/>
        <a:p>
          <a:endParaRPr lang="en-US"/>
        </a:p>
      </dgm:t>
    </dgm:pt>
  </dgm:ptLst>
  <dgm:cxnLst>
    <dgm:cxn modelId="{203E1D94-6278-214E-A664-C4FF9E0CA776}" type="presOf" srcId="{0A31CB77-854C-6E41-A9B1-05AA6CC65299}" destId="{5E972AEB-0726-F74E-8A7A-BE63299F9ADD}" srcOrd="0" destOrd="0" presId="urn:microsoft.com/office/officeart/2005/8/layout/lProcess3"/>
    <dgm:cxn modelId="{D0B7D22D-483A-4942-80EA-8F7D6898C45E}" type="presOf" srcId="{10394C66-C8F8-5343-8A51-850316D8C717}" destId="{15798DEB-9C10-1D4A-8E8E-34C61B812F51}" srcOrd="0" destOrd="0" presId="urn:microsoft.com/office/officeart/2005/8/layout/lProcess3"/>
    <dgm:cxn modelId="{C107BD1D-35E2-4C46-B987-84A008334EF8}" srcId="{10394C66-C8F8-5343-8A51-850316D8C717}" destId="{0A31CB77-854C-6E41-A9B1-05AA6CC65299}" srcOrd="0" destOrd="0" parTransId="{F16D1A6B-E21E-C243-A12B-79C132A8D37D}" sibTransId="{F24FC453-36ED-664C-92E5-32D67826BBAD}"/>
    <dgm:cxn modelId="{C6E81295-FE5D-8044-BAEE-3F54E81F5289}" type="presParOf" srcId="{15798DEB-9C10-1D4A-8E8E-34C61B812F51}" destId="{F15F2757-8180-8C48-978A-62E653BAB877}" srcOrd="0" destOrd="0" presId="urn:microsoft.com/office/officeart/2005/8/layout/lProcess3"/>
    <dgm:cxn modelId="{CFA26516-C3CC-D746-86F6-7F8A733AF238}" type="presParOf" srcId="{F15F2757-8180-8C48-978A-62E653BAB877}" destId="{5E972AEB-0726-F74E-8A7A-BE63299F9AD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72AEB-0726-F74E-8A7A-BE63299F9ADD}">
      <dsp:nvSpPr>
        <dsp:cNvPr id="0" name=""/>
        <dsp:cNvSpPr/>
      </dsp:nvSpPr>
      <dsp:spPr>
        <a:xfrm>
          <a:off x="0" y="126979"/>
          <a:ext cx="2373875" cy="308344"/>
        </a:xfrm>
        <a:prstGeom prst="chevron">
          <a:avLst/>
        </a:prstGeom>
        <a:solidFill>
          <a:srgbClr val="2AC1F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Policy proposal/Advocacy</a:t>
          </a:r>
        </a:p>
      </dsp:txBody>
      <dsp:txXfrm>
        <a:off x="154172" y="126979"/>
        <a:ext cx="2065531" cy="308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4C623-DB98-44D2-8E15-CF2DD4172D63}" type="datetimeFigureOut">
              <a:rPr lang="en-US" smtClean="0"/>
              <a:t>21-02-23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060D3-9856-499E-A955-847C5F37A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71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idsfirstchicago.org/digital-equity-coronavirus" TargetMode="External"/><Relationship Id="rId4" Type="http://schemas.openxmlformats.org/officeDocument/2006/relationships/hyperlink" Target="https://digitalbridgek12.org/toolkit/deploy/chicago-connected/" TargetMode="External"/><Relationship Id="rId5" Type="http://schemas.openxmlformats.org/officeDocument/2006/relationships/hyperlink" Target="https://drive.google.com/file/d/1dIQN3YPLN6CMUp4ExlvRfr0rS38Nu5BJ/view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060D3-9856-499E-A955-847C5F37AE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18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bcbc970845_0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bcbc970845_0_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Digital Equity Report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SuperHighway Case Study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CPS Chiefs Briefing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50841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060D3-9856-499E-A955-847C5F37AE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12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90626" y="1484779"/>
            <a:ext cx="7667244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484779"/>
            <a:ext cx="7672070" cy="2743200"/>
          </a:xfr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1" u="none" kern="1200" cap="none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E4002B"/>
              </a:buClr>
              <a:buSzPct val="90000"/>
              <a:buFont typeface="Arial"/>
              <a:buNone/>
              <a:defRPr lang="en-US" sz="2000" b="1" kern="1200" dirty="0">
                <a:solidFill>
                  <a:srgbClr val="005899"/>
                </a:solidFill>
                <a:latin typeface="Century Gothic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2368" y="6272787"/>
            <a:ext cx="2455164" cy="365125"/>
          </a:xfrm>
        </p:spPr>
        <p:txBody>
          <a:bodyPr/>
          <a:lstStyle>
            <a:lvl1pPr>
              <a:defRPr sz="1600"/>
            </a:lvl1pPr>
          </a:lstStyle>
          <a:p>
            <a:fld id="{02141058-77BF-3744-A3D7-D21D9A7F4096}" type="datetime1">
              <a:rPr lang="en-US" b="1" smtClean="0"/>
              <a:t>21-02-23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8E6061F-4A2E-429D-8663-9AB09C2EAAAF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8671" y="421066"/>
            <a:ext cx="3191256" cy="71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71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89D7-F3EA-3A40-A522-976D5B7423E3}" type="datetime1">
              <a:rPr lang="en-US" smtClean="0"/>
              <a:t>21-02-23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B56C6E1-12F7-4E52-965A-9D31B8CAD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3346" y="6272787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j-lt"/>
              </a:defRPr>
            </a:lvl1pPr>
          </a:lstStyle>
          <a:p>
            <a:fld id="{3FCCF984-64AA-42B4-8D2F-66BCDE3A5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6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A7AE-BA80-F544-A693-99693B00BDE7}" type="datetime1">
              <a:rPr lang="en-US" smtClean="0"/>
              <a:t>21-02-23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460B4537-3135-415E-86BD-33AE37EA8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3346" y="6272787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j-lt"/>
              </a:defRPr>
            </a:lvl1pPr>
          </a:lstStyle>
          <a:p>
            <a:fld id="{3FCCF984-64AA-42B4-8D2F-66BCDE3A5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7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331720"/>
            <a:ext cx="3566160" cy="3703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168" y="2331720"/>
            <a:ext cx="3566160" cy="3703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CD319-1404-6F49-B43E-155FB90DDE73}" type="datetime1">
              <a:rPr lang="en-US" smtClean="0"/>
              <a:t>21-02-23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77496038-3779-44E2-BACA-6D2671A1B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3346" y="6272787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j-lt"/>
              </a:defRPr>
            </a:lvl1pPr>
          </a:lstStyle>
          <a:p>
            <a:fld id="{3FCCF984-64AA-42B4-8D2F-66BCDE3A5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58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F267-8EED-4941-A8FC-848BD6CC2889}" type="datetime1">
              <a:rPr lang="en-US" smtClean="0"/>
              <a:t>21-02-23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761E7579-2BAB-4D9E-8674-875D1A0D8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3346" y="6272787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j-lt"/>
              </a:defRPr>
            </a:lvl1pPr>
          </a:lstStyle>
          <a:p>
            <a:fld id="{3FCCF984-64AA-42B4-8D2F-66BCDE3A5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44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9F44-EB0F-7649-ADD3-5126F661779C}" type="datetime1">
              <a:rPr lang="en-US" smtClean="0"/>
              <a:t>21-02-23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514B43AB-FEBF-4DCC-88DB-158760865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3346" y="6272787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j-lt"/>
              </a:defRPr>
            </a:lvl1pPr>
          </a:lstStyle>
          <a:p>
            <a:fld id="{3FCCF984-64AA-42B4-8D2F-66BCDE3A5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87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F7E3233-EF29-4491-BBB7-6878FDD8B597}"/>
              </a:ext>
            </a:extLst>
          </p:cNvPr>
          <p:cNvSpPr/>
          <p:nvPr userDrawn="1"/>
        </p:nvSpPr>
        <p:spPr>
          <a:xfrm>
            <a:off x="2357903" y="1949606"/>
            <a:ext cx="2157984" cy="4738423"/>
          </a:xfrm>
          <a:prstGeom prst="rect">
            <a:avLst/>
          </a:prstGeom>
          <a:gradFill flip="none" rotWithShape="1">
            <a:gsLst>
              <a:gs pos="36000">
                <a:srgbClr val="5191CC"/>
              </a:gs>
              <a:gs pos="8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42CE666-7EA1-480C-86E7-190AF63271D4}"/>
              </a:ext>
            </a:extLst>
          </p:cNvPr>
          <p:cNvSpPr/>
          <p:nvPr userDrawn="1"/>
        </p:nvSpPr>
        <p:spPr>
          <a:xfrm>
            <a:off x="4569327" y="1949606"/>
            <a:ext cx="2157984" cy="4738423"/>
          </a:xfrm>
          <a:prstGeom prst="rect">
            <a:avLst/>
          </a:prstGeom>
          <a:gradFill flip="none" rotWithShape="1">
            <a:gsLst>
              <a:gs pos="36000">
                <a:srgbClr val="4275B6"/>
              </a:gs>
              <a:gs pos="8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7F9E2EB-2D13-415F-A129-2262FEEBD621}"/>
              </a:ext>
            </a:extLst>
          </p:cNvPr>
          <p:cNvSpPr/>
          <p:nvPr userDrawn="1"/>
        </p:nvSpPr>
        <p:spPr>
          <a:xfrm>
            <a:off x="137335" y="1949606"/>
            <a:ext cx="2167128" cy="4738423"/>
          </a:xfrm>
          <a:prstGeom prst="rect">
            <a:avLst/>
          </a:prstGeom>
          <a:gradFill flip="none" rotWithShape="1">
            <a:gsLst>
              <a:gs pos="36000">
                <a:srgbClr val="82B9DE"/>
              </a:gs>
              <a:gs pos="8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C8BF9FF-2532-42BF-8F43-6B7FFFC61E3B}"/>
              </a:ext>
            </a:extLst>
          </p:cNvPr>
          <p:cNvSpPr/>
          <p:nvPr userDrawn="1"/>
        </p:nvSpPr>
        <p:spPr>
          <a:xfrm>
            <a:off x="6780752" y="1949606"/>
            <a:ext cx="2157984" cy="4738423"/>
          </a:xfrm>
          <a:prstGeom prst="rect">
            <a:avLst/>
          </a:prstGeom>
          <a:gradFill flip="none" rotWithShape="1">
            <a:gsLst>
              <a:gs pos="36000">
                <a:srgbClr val="325B94"/>
              </a:gs>
              <a:gs pos="8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16DC17D3-6263-4E71-8D38-8C9A39A76B95}"/>
              </a:ext>
            </a:extLst>
          </p:cNvPr>
          <p:cNvCxnSpPr/>
          <p:nvPr userDrawn="1"/>
        </p:nvCxnSpPr>
        <p:spPr>
          <a:xfrm>
            <a:off x="-45720" y="4879466"/>
            <a:ext cx="915924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50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A01EED-287D-B044-B13E-93334ABA9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538" y="262501"/>
            <a:ext cx="3309762" cy="1227598"/>
          </a:xfrm>
          <a:noFill/>
          <a:ln w="9525">
            <a:noFill/>
            <a:miter lim="800000"/>
            <a:headEnd/>
            <a:tailEnd/>
          </a:ln>
        </p:spPr>
        <p:txBody>
          <a:bodyPr lIns="45720" tIns="18288" rIns="27432" bIns="18288"/>
          <a:lstStyle>
            <a:lvl1pPr>
              <a:defRPr lang="en-US" sz="3600">
                <a:latin typeface="+mj-lt"/>
                <a:ea typeface="+mn-ea"/>
                <a:cs typeface="+mn-cs"/>
              </a:defRPr>
            </a:lvl1pPr>
          </a:lstStyle>
          <a:p>
            <a:pPr marL="0" lvl="0" algn="l">
              <a:lnSpc>
                <a:spcPct val="85000"/>
              </a:lnSpc>
              <a:spcBef>
                <a:spcPts val="150"/>
              </a:spcBef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54AD5E24-6241-E249-825D-7358AC3A26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1" y="6466910"/>
            <a:ext cx="4064000" cy="215444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800" dirty="0" smtClean="0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xmlns="" id="{AD48FD26-8883-6644-B0FA-A6B92A90D7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60364" y="1660005"/>
            <a:ext cx="3309937" cy="3810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C15D7372-204D-244C-AE20-13C0C616913D}"/>
              </a:ext>
            </a:extLst>
          </p:cNvPr>
          <p:cNvGrpSpPr/>
          <p:nvPr userDrawn="1"/>
        </p:nvGrpSpPr>
        <p:grpSpPr>
          <a:xfrm>
            <a:off x="4114800" y="1899058"/>
            <a:ext cx="3003977" cy="3878149"/>
            <a:chOff x="2133600" y="914400"/>
            <a:chExt cx="4800600" cy="46482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08F3A33D-4427-F740-882A-2287D2C2E03A}"/>
                </a:ext>
              </a:extLst>
            </p:cNvPr>
            <p:cNvSpPr/>
            <p:nvPr/>
          </p:nvSpPr>
          <p:spPr bwMode="auto">
            <a:xfrm>
              <a:off x="3733800" y="1600200"/>
              <a:ext cx="2133600" cy="2133600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latin typeface="+mn-lt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5E152306-EB00-E241-B70A-4AA581A8850A}"/>
                </a:ext>
              </a:extLst>
            </p:cNvPr>
            <p:cNvSpPr/>
            <p:nvPr/>
          </p:nvSpPr>
          <p:spPr bwMode="auto">
            <a:xfrm>
              <a:off x="4800600" y="3276600"/>
              <a:ext cx="2133600" cy="213360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latin typeface="+mn-lt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4D8D2E04-E788-5143-9B3F-2AA643E73F3D}"/>
                </a:ext>
              </a:extLst>
            </p:cNvPr>
            <p:cNvSpPr/>
            <p:nvPr/>
          </p:nvSpPr>
          <p:spPr bwMode="auto">
            <a:xfrm>
              <a:off x="2514600" y="1676400"/>
              <a:ext cx="1371600" cy="1371600"/>
            </a:xfrm>
            <a:prstGeom prst="ellipse">
              <a:avLst/>
            </a:prstGeom>
            <a:solidFill>
              <a:schemeClr val="accent6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DB0F0F10-D7D8-1640-9A0C-9565AAB0FEFE}"/>
                </a:ext>
              </a:extLst>
            </p:cNvPr>
            <p:cNvSpPr/>
            <p:nvPr/>
          </p:nvSpPr>
          <p:spPr bwMode="auto">
            <a:xfrm>
              <a:off x="2133600" y="2971800"/>
              <a:ext cx="1066800" cy="1066800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latin typeface="+mn-lt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CE101BB6-2D44-AE47-B636-34B1D3A0968C}"/>
                </a:ext>
              </a:extLst>
            </p:cNvPr>
            <p:cNvSpPr/>
            <p:nvPr/>
          </p:nvSpPr>
          <p:spPr bwMode="auto">
            <a:xfrm>
              <a:off x="5562600" y="1905000"/>
              <a:ext cx="1066800" cy="1066800"/>
            </a:xfrm>
            <a:prstGeom prst="ellipse">
              <a:avLst/>
            </a:prstGeom>
            <a:solidFill>
              <a:schemeClr val="accent4">
                <a:alpha val="3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latin typeface="+mn-lt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F37AEB84-A496-5C4C-B198-2DC87E4C7369}"/>
                </a:ext>
              </a:extLst>
            </p:cNvPr>
            <p:cNvSpPr/>
            <p:nvPr/>
          </p:nvSpPr>
          <p:spPr bwMode="auto">
            <a:xfrm>
              <a:off x="3733800" y="914400"/>
              <a:ext cx="1066800" cy="1066800"/>
            </a:xfrm>
            <a:prstGeom prst="ellipse">
              <a:avLst/>
            </a:prstGeom>
            <a:solidFill>
              <a:schemeClr val="accent6">
                <a:alpha val="3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latin typeface="+mn-lt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67DF15DD-D0E7-5B4B-A4A4-9AFEE1F0D51D}"/>
                </a:ext>
              </a:extLst>
            </p:cNvPr>
            <p:cNvSpPr/>
            <p:nvPr/>
          </p:nvSpPr>
          <p:spPr bwMode="auto">
            <a:xfrm>
              <a:off x="2209800" y="3429000"/>
              <a:ext cx="2133600" cy="2133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latin typeface="+mn-lt"/>
              </a:endParaRPr>
            </a:p>
          </p:txBody>
        </p:sp>
      </p:grp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xmlns="" id="{D86FCA9C-66CC-E04D-B6F2-A3086978BEC9}"/>
              </a:ext>
            </a:extLst>
          </p:cNvPr>
          <p:cNvCxnSpPr/>
          <p:nvPr userDrawn="1"/>
        </p:nvCxnSpPr>
        <p:spPr bwMode="auto">
          <a:xfrm rot="5400000" flipH="1" flipV="1">
            <a:off x="4819972" y="3447962"/>
            <a:ext cx="34669" cy="1063553"/>
          </a:xfrm>
          <a:prstGeom prst="bentConnector4">
            <a:avLst>
              <a:gd name="adj1" fmla="val -659379"/>
              <a:gd name="adj2" fmla="val 74658"/>
            </a:avLst>
          </a:prstGeom>
          <a:solidFill>
            <a:schemeClr val="accent1"/>
          </a:solidFill>
          <a:ln w="152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xmlns="" id="{35AA603F-C4F2-4C46-A0E1-A150163FDCFF}"/>
              </a:ext>
            </a:extLst>
          </p:cNvPr>
          <p:cNvCxnSpPr/>
          <p:nvPr userDrawn="1"/>
        </p:nvCxnSpPr>
        <p:spPr bwMode="auto">
          <a:xfrm rot="16200000" flipH="1">
            <a:off x="4356560" y="3266585"/>
            <a:ext cx="1605231" cy="39600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52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xmlns="" id="{CC21B4BC-9DB1-FB4C-9C05-89636F8E01B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474990" y="4823563"/>
            <a:ext cx="1049008" cy="38145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52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Elbow Connector 51">
            <a:extLst>
              <a:ext uri="{FF2B5EF4-FFF2-40B4-BE49-F238E27FC236}">
                <a16:creationId xmlns:a16="http://schemas.microsoft.com/office/drawing/2014/main" xmlns="" id="{1B3094BA-AA5F-CA4F-AEC9-1BBAAE31A0AB}"/>
              </a:ext>
            </a:extLst>
          </p:cNvPr>
          <p:cNvCxnSpPr/>
          <p:nvPr userDrawn="1"/>
        </p:nvCxnSpPr>
        <p:spPr bwMode="auto">
          <a:xfrm rot="5400000">
            <a:off x="5462238" y="3248507"/>
            <a:ext cx="1271526" cy="619868"/>
          </a:xfrm>
          <a:prstGeom prst="bentConnector3">
            <a:avLst>
              <a:gd name="adj1" fmla="val 20627"/>
            </a:avLst>
          </a:prstGeom>
          <a:solidFill>
            <a:schemeClr val="accent1"/>
          </a:solidFill>
          <a:ln w="152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xmlns="" id="{9C580634-6DD3-EE42-8DAC-5CE0F95E8234}"/>
              </a:ext>
            </a:extLst>
          </p:cNvPr>
          <p:cNvCxnSpPr/>
          <p:nvPr userDrawn="1"/>
        </p:nvCxnSpPr>
        <p:spPr bwMode="auto">
          <a:xfrm rot="10800000" flipV="1">
            <a:off x="5826281" y="3488462"/>
            <a:ext cx="672627" cy="32153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52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xmlns="" id="{E8DB08B6-890C-F84C-8BE1-1E2B14E38BD2}"/>
              </a:ext>
            </a:extLst>
          </p:cNvPr>
          <p:cNvCxnSpPr/>
          <p:nvPr userDrawn="1"/>
        </p:nvCxnSpPr>
        <p:spPr bwMode="auto">
          <a:xfrm rot="10800000">
            <a:off x="5776199" y="4505681"/>
            <a:ext cx="1001326" cy="508610"/>
          </a:xfrm>
          <a:prstGeom prst="bentConnector3">
            <a:avLst>
              <a:gd name="adj1" fmla="val 25724"/>
            </a:avLst>
          </a:prstGeom>
          <a:solidFill>
            <a:schemeClr val="accent1"/>
          </a:solidFill>
          <a:ln w="152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Elbow Connector 54">
            <a:extLst>
              <a:ext uri="{FF2B5EF4-FFF2-40B4-BE49-F238E27FC236}">
                <a16:creationId xmlns:a16="http://schemas.microsoft.com/office/drawing/2014/main" xmlns="" id="{5E93BED7-1092-3F44-B6D8-149F86101CC4}"/>
              </a:ext>
            </a:extLst>
          </p:cNvPr>
          <p:cNvCxnSpPr/>
          <p:nvPr userDrawn="1"/>
        </p:nvCxnSpPr>
        <p:spPr bwMode="auto">
          <a:xfrm rot="5400000">
            <a:off x="4470345" y="2810891"/>
            <a:ext cx="2441754" cy="17612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52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AD84D262-02D3-1044-8D93-A83A3F0ECFB4}"/>
              </a:ext>
            </a:extLst>
          </p:cNvPr>
          <p:cNvGrpSpPr/>
          <p:nvPr userDrawn="1"/>
        </p:nvGrpSpPr>
        <p:grpSpPr>
          <a:xfrm>
            <a:off x="5004867" y="4112406"/>
            <a:ext cx="1287419" cy="2745594"/>
            <a:chOff x="2435225" y="22552"/>
            <a:chExt cx="4273550" cy="6835448"/>
          </a:xfrm>
          <a:solidFill>
            <a:schemeClr val="tx1"/>
          </a:solidFill>
        </p:grpSpPr>
        <p:sp>
          <p:nvSpPr>
            <p:cNvPr id="57" name="Freeform 5">
              <a:extLst>
                <a:ext uri="{FF2B5EF4-FFF2-40B4-BE49-F238E27FC236}">
                  <a16:creationId xmlns:a16="http://schemas.microsoft.com/office/drawing/2014/main" xmlns="" id="{CFB55F6E-96AE-224F-81AC-D94D4F08A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126" y="22552"/>
              <a:ext cx="2317751" cy="634999"/>
            </a:xfrm>
            <a:custGeom>
              <a:avLst/>
              <a:gdLst>
                <a:gd name="T0" fmla="*/ 1460 w 1460"/>
                <a:gd name="T1" fmla="*/ 57 h 400"/>
                <a:gd name="T2" fmla="*/ 1460 w 1460"/>
                <a:gd name="T3" fmla="*/ 57 h 400"/>
                <a:gd name="T4" fmla="*/ 1458 w 1460"/>
                <a:gd name="T5" fmla="*/ 45 h 400"/>
                <a:gd name="T6" fmla="*/ 1454 w 1460"/>
                <a:gd name="T7" fmla="*/ 35 h 400"/>
                <a:gd name="T8" fmla="*/ 1449 w 1460"/>
                <a:gd name="T9" fmla="*/ 24 h 400"/>
                <a:gd name="T10" fmla="*/ 1443 w 1460"/>
                <a:gd name="T11" fmla="*/ 17 h 400"/>
                <a:gd name="T12" fmla="*/ 1434 w 1460"/>
                <a:gd name="T13" fmla="*/ 9 h 400"/>
                <a:gd name="T14" fmla="*/ 1424 w 1460"/>
                <a:gd name="T15" fmla="*/ 4 h 400"/>
                <a:gd name="T16" fmla="*/ 1413 w 1460"/>
                <a:gd name="T17" fmla="*/ 0 h 400"/>
                <a:gd name="T18" fmla="*/ 1402 w 1460"/>
                <a:gd name="T19" fmla="*/ 0 h 400"/>
                <a:gd name="T20" fmla="*/ 58 w 1460"/>
                <a:gd name="T21" fmla="*/ 0 h 400"/>
                <a:gd name="T22" fmla="*/ 58 w 1460"/>
                <a:gd name="T23" fmla="*/ 0 h 400"/>
                <a:gd name="T24" fmla="*/ 47 w 1460"/>
                <a:gd name="T25" fmla="*/ 0 h 400"/>
                <a:gd name="T26" fmla="*/ 35 w 1460"/>
                <a:gd name="T27" fmla="*/ 4 h 400"/>
                <a:gd name="T28" fmla="*/ 26 w 1460"/>
                <a:gd name="T29" fmla="*/ 9 h 400"/>
                <a:gd name="T30" fmla="*/ 17 w 1460"/>
                <a:gd name="T31" fmla="*/ 17 h 400"/>
                <a:gd name="T32" fmla="*/ 11 w 1460"/>
                <a:gd name="T33" fmla="*/ 24 h 400"/>
                <a:gd name="T34" fmla="*/ 4 w 1460"/>
                <a:gd name="T35" fmla="*/ 35 h 400"/>
                <a:gd name="T36" fmla="*/ 2 w 1460"/>
                <a:gd name="T37" fmla="*/ 45 h 400"/>
                <a:gd name="T38" fmla="*/ 0 w 1460"/>
                <a:gd name="T39" fmla="*/ 57 h 400"/>
                <a:gd name="T40" fmla="*/ 0 w 1460"/>
                <a:gd name="T41" fmla="*/ 400 h 400"/>
                <a:gd name="T42" fmla="*/ 1460 w 1460"/>
                <a:gd name="T43" fmla="*/ 400 h 400"/>
                <a:gd name="T44" fmla="*/ 1460 w 1460"/>
                <a:gd name="T45" fmla="*/ 5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60" h="400">
                  <a:moveTo>
                    <a:pt x="1460" y="57"/>
                  </a:moveTo>
                  <a:lnTo>
                    <a:pt x="1460" y="57"/>
                  </a:lnTo>
                  <a:lnTo>
                    <a:pt x="1458" y="45"/>
                  </a:lnTo>
                  <a:lnTo>
                    <a:pt x="1454" y="35"/>
                  </a:lnTo>
                  <a:lnTo>
                    <a:pt x="1449" y="24"/>
                  </a:lnTo>
                  <a:lnTo>
                    <a:pt x="1443" y="17"/>
                  </a:lnTo>
                  <a:lnTo>
                    <a:pt x="1434" y="9"/>
                  </a:lnTo>
                  <a:lnTo>
                    <a:pt x="1424" y="4"/>
                  </a:lnTo>
                  <a:lnTo>
                    <a:pt x="1413" y="0"/>
                  </a:lnTo>
                  <a:lnTo>
                    <a:pt x="1402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47" y="0"/>
                  </a:lnTo>
                  <a:lnTo>
                    <a:pt x="35" y="4"/>
                  </a:lnTo>
                  <a:lnTo>
                    <a:pt x="26" y="9"/>
                  </a:lnTo>
                  <a:lnTo>
                    <a:pt x="17" y="17"/>
                  </a:lnTo>
                  <a:lnTo>
                    <a:pt x="11" y="24"/>
                  </a:lnTo>
                  <a:lnTo>
                    <a:pt x="4" y="35"/>
                  </a:lnTo>
                  <a:lnTo>
                    <a:pt x="2" y="45"/>
                  </a:lnTo>
                  <a:lnTo>
                    <a:pt x="0" y="57"/>
                  </a:lnTo>
                  <a:lnTo>
                    <a:pt x="0" y="400"/>
                  </a:lnTo>
                  <a:lnTo>
                    <a:pt x="1460" y="400"/>
                  </a:lnTo>
                  <a:lnTo>
                    <a:pt x="146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xmlns="" id="{B690F8CB-3C73-AC4D-8E2B-AF4B84240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5225" y="5880100"/>
              <a:ext cx="4273550" cy="977900"/>
            </a:xfrm>
            <a:custGeom>
              <a:avLst/>
              <a:gdLst>
                <a:gd name="T0" fmla="*/ 2076 w 2692"/>
                <a:gd name="T1" fmla="*/ 4 h 616"/>
                <a:gd name="T2" fmla="*/ 616 w 2692"/>
                <a:gd name="T3" fmla="*/ 0 h 616"/>
                <a:gd name="T4" fmla="*/ 615 w 2692"/>
                <a:gd name="T5" fmla="*/ 32 h 616"/>
                <a:gd name="T6" fmla="*/ 609 w 2692"/>
                <a:gd name="T7" fmla="*/ 94 h 616"/>
                <a:gd name="T8" fmla="*/ 597 w 2692"/>
                <a:gd name="T9" fmla="*/ 154 h 616"/>
                <a:gd name="T10" fmla="*/ 579 w 2692"/>
                <a:gd name="T11" fmla="*/ 212 h 616"/>
                <a:gd name="T12" fmla="*/ 556 w 2692"/>
                <a:gd name="T13" fmla="*/ 267 h 616"/>
                <a:gd name="T14" fmla="*/ 526 w 2692"/>
                <a:gd name="T15" fmla="*/ 320 h 616"/>
                <a:gd name="T16" fmla="*/ 494 w 2692"/>
                <a:gd name="T17" fmla="*/ 369 h 616"/>
                <a:gd name="T18" fmla="*/ 456 w 2692"/>
                <a:gd name="T19" fmla="*/ 414 h 616"/>
                <a:gd name="T20" fmla="*/ 414 w 2692"/>
                <a:gd name="T21" fmla="*/ 456 h 616"/>
                <a:gd name="T22" fmla="*/ 368 w 2692"/>
                <a:gd name="T23" fmla="*/ 494 h 616"/>
                <a:gd name="T24" fmla="*/ 319 w 2692"/>
                <a:gd name="T25" fmla="*/ 527 h 616"/>
                <a:gd name="T26" fmla="*/ 266 w 2692"/>
                <a:gd name="T27" fmla="*/ 556 h 616"/>
                <a:gd name="T28" fmla="*/ 211 w 2692"/>
                <a:gd name="T29" fmla="*/ 579 h 616"/>
                <a:gd name="T30" fmla="*/ 153 w 2692"/>
                <a:gd name="T31" fmla="*/ 597 h 616"/>
                <a:gd name="T32" fmla="*/ 94 w 2692"/>
                <a:gd name="T33" fmla="*/ 610 h 616"/>
                <a:gd name="T34" fmla="*/ 31 w 2692"/>
                <a:gd name="T35" fmla="*/ 616 h 616"/>
                <a:gd name="T36" fmla="*/ 2692 w 2692"/>
                <a:gd name="T37" fmla="*/ 616 h 616"/>
                <a:gd name="T38" fmla="*/ 2660 w 2692"/>
                <a:gd name="T39" fmla="*/ 616 h 616"/>
                <a:gd name="T40" fmla="*/ 2598 w 2692"/>
                <a:gd name="T41" fmla="*/ 610 h 616"/>
                <a:gd name="T42" fmla="*/ 2538 w 2692"/>
                <a:gd name="T43" fmla="*/ 597 h 616"/>
                <a:gd name="T44" fmla="*/ 2480 w 2692"/>
                <a:gd name="T45" fmla="*/ 579 h 616"/>
                <a:gd name="T46" fmla="*/ 2424 w 2692"/>
                <a:gd name="T47" fmla="*/ 556 h 616"/>
                <a:gd name="T48" fmla="*/ 2372 w 2692"/>
                <a:gd name="T49" fmla="*/ 527 h 616"/>
                <a:gd name="T50" fmla="*/ 2323 w 2692"/>
                <a:gd name="T51" fmla="*/ 494 h 616"/>
                <a:gd name="T52" fmla="*/ 2278 w 2692"/>
                <a:gd name="T53" fmla="*/ 456 h 616"/>
                <a:gd name="T54" fmla="*/ 2235 w 2692"/>
                <a:gd name="T55" fmla="*/ 414 h 616"/>
                <a:gd name="T56" fmla="*/ 2198 w 2692"/>
                <a:gd name="T57" fmla="*/ 369 h 616"/>
                <a:gd name="T58" fmla="*/ 2164 w 2692"/>
                <a:gd name="T59" fmla="*/ 320 h 616"/>
                <a:gd name="T60" fmla="*/ 2136 w 2692"/>
                <a:gd name="T61" fmla="*/ 267 h 616"/>
                <a:gd name="T62" fmla="*/ 2113 w 2692"/>
                <a:gd name="T63" fmla="*/ 212 h 616"/>
                <a:gd name="T64" fmla="*/ 2095 w 2692"/>
                <a:gd name="T65" fmla="*/ 154 h 616"/>
                <a:gd name="T66" fmla="*/ 2082 w 2692"/>
                <a:gd name="T67" fmla="*/ 94 h 616"/>
                <a:gd name="T68" fmla="*/ 2076 w 2692"/>
                <a:gd name="T69" fmla="*/ 32 h 616"/>
                <a:gd name="T70" fmla="*/ 2076 w 2692"/>
                <a:gd name="T71" fmla="*/ 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92" h="616">
                  <a:moveTo>
                    <a:pt x="2076" y="0"/>
                  </a:moveTo>
                  <a:lnTo>
                    <a:pt x="2076" y="4"/>
                  </a:lnTo>
                  <a:lnTo>
                    <a:pt x="616" y="4"/>
                  </a:lnTo>
                  <a:lnTo>
                    <a:pt x="616" y="0"/>
                  </a:lnTo>
                  <a:lnTo>
                    <a:pt x="616" y="0"/>
                  </a:lnTo>
                  <a:lnTo>
                    <a:pt x="615" y="32"/>
                  </a:lnTo>
                  <a:lnTo>
                    <a:pt x="613" y="63"/>
                  </a:lnTo>
                  <a:lnTo>
                    <a:pt x="609" y="94"/>
                  </a:lnTo>
                  <a:lnTo>
                    <a:pt x="604" y="125"/>
                  </a:lnTo>
                  <a:lnTo>
                    <a:pt x="597" y="154"/>
                  </a:lnTo>
                  <a:lnTo>
                    <a:pt x="588" y="184"/>
                  </a:lnTo>
                  <a:lnTo>
                    <a:pt x="579" y="212"/>
                  </a:lnTo>
                  <a:lnTo>
                    <a:pt x="567" y="240"/>
                  </a:lnTo>
                  <a:lnTo>
                    <a:pt x="556" y="267"/>
                  </a:lnTo>
                  <a:lnTo>
                    <a:pt x="542" y="294"/>
                  </a:lnTo>
                  <a:lnTo>
                    <a:pt x="526" y="320"/>
                  </a:lnTo>
                  <a:lnTo>
                    <a:pt x="511" y="345"/>
                  </a:lnTo>
                  <a:lnTo>
                    <a:pt x="494" y="369"/>
                  </a:lnTo>
                  <a:lnTo>
                    <a:pt x="475" y="392"/>
                  </a:lnTo>
                  <a:lnTo>
                    <a:pt x="456" y="414"/>
                  </a:lnTo>
                  <a:lnTo>
                    <a:pt x="435" y="436"/>
                  </a:lnTo>
                  <a:lnTo>
                    <a:pt x="414" y="456"/>
                  </a:lnTo>
                  <a:lnTo>
                    <a:pt x="391" y="476"/>
                  </a:lnTo>
                  <a:lnTo>
                    <a:pt x="368" y="494"/>
                  </a:lnTo>
                  <a:lnTo>
                    <a:pt x="345" y="512"/>
                  </a:lnTo>
                  <a:lnTo>
                    <a:pt x="319" y="527"/>
                  </a:lnTo>
                  <a:lnTo>
                    <a:pt x="293" y="543"/>
                  </a:lnTo>
                  <a:lnTo>
                    <a:pt x="266" y="556"/>
                  </a:lnTo>
                  <a:lnTo>
                    <a:pt x="239" y="568"/>
                  </a:lnTo>
                  <a:lnTo>
                    <a:pt x="211" y="579"/>
                  </a:lnTo>
                  <a:lnTo>
                    <a:pt x="183" y="589"/>
                  </a:lnTo>
                  <a:lnTo>
                    <a:pt x="153" y="597"/>
                  </a:lnTo>
                  <a:lnTo>
                    <a:pt x="124" y="604"/>
                  </a:lnTo>
                  <a:lnTo>
                    <a:pt x="94" y="610"/>
                  </a:lnTo>
                  <a:lnTo>
                    <a:pt x="63" y="613"/>
                  </a:lnTo>
                  <a:lnTo>
                    <a:pt x="31" y="616"/>
                  </a:lnTo>
                  <a:lnTo>
                    <a:pt x="0" y="616"/>
                  </a:lnTo>
                  <a:lnTo>
                    <a:pt x="2692" y="616"/>
                  </a:lnTo>
                  <a:lnTo>
                    <a:pt x="2692" y="616"/>
                  </a:lnTo>
                  <a:lnTo>
                    <a:pt x="2660" y="616"/>
                  </a:lnTo>
                  <a:lnTo>
                    <a:pt x="2629" y="613"/>
                  </a:lnTo>
                  <a:lnTo>
                    <a:pt x="2598" y="610"/>
                  </a:lnTo>
                  <a:lnTo>
                    <a:pt x="2567" y="604"/>
                  </a:lnTo>
                  <a:lnTo>
                    <a:pt x="2538" y="597"/>
                  </a:lnTo>
                  <a:lnTo>
                    <a:pt x="2508" y="589"/>
                  </a:lnTo>
                  <a:lnTo>
                    <a:pt x="2480" y="579"/>
                  </a:lnTo>
                  <a:lnTo>
                    <a:pt x="2451" y="568"/>
                  </a:lnTo>
                  <a:lnTo>
                    <a:pt x="2424" y="556"/>
                  </a:lnTo>
                  <a:lnTo>
                    <a:pt x="2399" y="543"/>
                  </a:lnTo>
                  <a:lnTo>
                    <a:pt x="2372" y="527"/>
                  </a:lnTo>
                  <a:lnTo>
                    <a:pt x="2347" y="512"/>
                  </a:lnTo>
                  <a:lnTo>
                    <a:pt x="2323" y="494"/>
                  </a:lnTo>
                  <a:lnTo>
                    <a:pt x="2300" y="476"/>
                  </a:lnTo>
                  <a:lnTo>
                    <a:pt x="2278" y="456"/>
                  </a:lnTo>
                  <a:lnTo>
                    <a:pt x="2256" y="436"/>
                  </a:lnTo>
                  <a:lnTo>
                    <a:pt x="2235" y="414"/>
                  </a:lnTo>
                  <a:lnTo>
                    <a:pt x="2216" y="392"/>
                  </a:lnTo>
                  <a:lnTo>
                    <a:pt x="2198" y="369"/>
                  </a:lnTo>
                  <a:lnTo>
                    <a:pt x="2181" y="345"/>
                  </a:lnTo>
                  <a:lnTo>
                    <a:pt x="2164" y="320"/>
                  </a:lnTo>
                  <a:lnTo>
                    <a:pt x="2150" y="294"/>
                  </a:lnTo>
                  <a:lnTo>
                    <a:pt x="2136" y="267"/>
                  </a:lnTo>
                  <a:lnTo>
                    <a:pt x="2123" y="240"/>
                  </a:lnTo>
                  <a:lnTo>
                    <a:pt x="2113" y="212"/>
                  </a:lnTo>
                  <a:lnTo>
                    <a:pt x="2103" y="184"/>
                  </a:lnTo>
                  <a:lnTo>
                    <a:pt x="2095" y="154"/>
                  </a:lnTo>
                  <a:lnTo>
                    <a:pt x="2088" y="125"/>
                  </a:lnTo>
                  <a:lnTo>
                    <a:pt x="2082" y="94"/>
                  </a:lnTo>
                  <a:lnTo>
                    <a:pt x="2078" y="63"/>
                  </a:lnTo>
                  <a:lnTo>
                    <a:pt x="2076" y="32"/>
                  </a:lnTo>
                  <a:lnTo>
                    <a:pt x="2076" y="0"/>
                  </a:lnTo>
                  <a:lnTo>
                    <a:pt x="20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59" name="Rectangle 7">
              <a:extLst>
                <a:ext uri="{FF2B5EF4-FFF2-40B4-BE49-F238E27FC236}">
                  <a16:creationId xmlns:a16="http://schemas.microsoft.com/office/drawing/2014/main" xmlns="" id="{4C3A2CA9-C71F-AD43-9756-904374EFC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3126" y="646276"/>
              <a:ext cx="2317751" cy="52514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5487250A-E54A-2C43-AD9C-AD66A266D97E}"/>
              </a:ext>
            </a:extLst>
          </p:cNvPr>
          <p:cNvSpPr/>
          <p:nvPr userDrawn="1"/>
        </p:nvSpPr>
        <p:spPr bwMode="auto">
          <a:xfrm>
            <a:off x="3425982" y="4163925"/>
            <a:ext cx="1049008" cy="1398677"/>
          </a:xfrm>
          <a:prstGeom prst="ellips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latin typeface="+mn-lt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817ACE2F-6065-9749-80C4-B354D9808D0C}"/>
              </a:ext>
            </a:extLst>
          </p:cNvPr>
          <p:cNvSpPr/>
          <p:nvPr userDrawn="1"/>
        </p:nvSpPr>
        <p:spPr bwMode="auto">
          <a:xfrm>
            <a:off x="3781026" y="2598396"/>
            <a:ext cx="1049008" cy="1398677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500" dirty="0">
              <a:latin typeface="+mn-lt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4A4FCCCF-FDB1-1A42-852B-BC84435F4D69}"/>
              </a:ext>
            </a:extLst>
          </p:cNvPr>
          <p:cNvSpPr/>
          <p:nvPr userDrawn="1"/>
        </p:nvSpPr>
        <p:spPr bwMode="auto">
          <a:xfrm>
            <a:off x="6498909" y="2789124"/>
            <a:ext cx="1049008" cy="1398677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500" dirty="0">
              <a:latin typeface="+mn-lt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29CAB780-98D6-FE4E-AAE2-F4E31D2DBC56}"/>
              </a:ext>
            </a:extLst>
          </p:cNvPr>
          <p:cNvSpPr/>
          <p:nvPr userDrawn="1"/>
        </p:nvSpPr>
        <p:spPr bwMode="auto">
          <a:xfrm>
            <a:off x="6777525" y="4314955"/>
            <a:ext cx="1049008" cy="139867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500" dirty="0">
              <a:latin typeface="+mn-lt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819CDF1E-1C86-FA4B-ABCE-DA00BA7A2A86}"/>
              </a:ext>
            </a:extLst>
          </p:cNvPr>
          <p:cNvSpPr/>
          <p:nvPr userDrawn="1"/>
        </p:nvSpPr>
        <p:spPr bwMode="auto">
          <a:xfrm>
            <a:off x="4436670" y="1263296"/>
            <a:ext cx="1049008" cy="1398677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500" dirty="0">
              <a:latin typeface="+mn-lt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0F362301-81AC-1749-8A81-29BA42D903AA}"/>
              </a:ext>
            </a:extLst>
          </p:cNvPr>
          <p:cNvSpPr/>
          <p:nvPr userDrawn="1"/>
        </p:nvSpPr>
        <p:spPr bwMode="auto">
          <a:xfrm>
            <a:off x="5883432" y="1524002"/>
            <a:ext cx="1049008" cy="1398677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500" dirty="0">
              <a:latin typeface="+mn-lt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CC61450C-EA2E-6B4F-844E-B306BBD10FF7}"/>
              </a:ext>
            </a:extLst>
          </p:cNvPr>
          <p:cNvSpPr/>
          <p:nvPr userDrawn="1"/>
        </p:nvSpPr>
        <p:spPr bwMode="auto">
          <a:xfrm>
            <a:off x="5254782" y="279402"/>
            <a:ext cx="1049008" cy="1398677"/>
          </a:xfrm>
          <a:prstGeom prst="ellipse">
            <a:avLst/>
          </a:prstGeom>
          <a:solidFill>
            <a:srgbClr val="C9E3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500" dirty="0">
              <a:latin typeface="+mn-lt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61ADC0EC-6490-1840-A8F8-59B4145953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22650" y="4696109"/>
            <a:ext cx="1092200" cy="600164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100" dirty="0" smtClean="0">
                <a:latin typeface="+mn-lt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xmlns="" id="{FCC847DA-25EA-4F4B-9A7E-F7D8C0F229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65550" y="3167884"/>
            <a:ext cx="1092200" cy="600164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100" dirty="0" smtClean="0">
                <a:latin typeface="+mn-lt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xmlns="" id="{2509A5AD-1983-DF46-B2BC-24351BB75A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94200" y="1883144"/>
            <a:ext cx="1092200" cy="600164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100" dirty="0" smtClean="0">
                <a:latin typeface="+mn-lt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xmlns="" id="{B99E3DC2-D51A-3A46-AF04-BCA8C8816B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00651" y="799729"/>
            <a:ext cx="1092200" cy="600164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100" dirty="0" smtClean="0">
                <a:latin typeface="+mn-lt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xmlns="" id="{DEB6100F-A88E-4044-AABA-AADE6C51103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80100" y="2105309"/>
            <a:ext cx="1092200" cy="600164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100" dirty="0" smtClean="0">
                <a:latin typeface="+mn-lt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1" name="Text Placeholder 16">
            <a:extLst>
              <a:ext uri="{FF2B5EF4-FFF2-40B4-BE49-F238E27FC236}">
                <a16:creationId xmlns:a16="http://schemas.microsoft.com/office/drawing/2014/main" xmlns="" id="{5DC2E5E4-0F5B-4C40-9A9C-EA67D97C2DC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457951" y="3400709"/>
            <a:ext cx="1092200" cy="600164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100" dirty="0" smtClean="0">
                <a:latin typeface="+mn-lt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xmlns="" id="{B0D479E3-D54D-E347-92A4-6121706B50F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37350" y="4848509"/>
            <a:ext cx="1092200" cy="600164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100" dirty="0" smtClean="0">
                <a:latin typeface="+mn-lt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093FF101-5280-E843-B4C6-7CDFE363CD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9951" y="5130800"/>
            <a:ext cx="1092200" cy="279400"/>
          </a:xfrm>
          <a:noFill/>
          <a:ln w="9525">
            <a:noFill/>
            <a:miter lim="800000"/>
            <a:headEnd/>
            <a:tailEnd/>
          </a:ln>
        </p:spPr>
        <p:txBody>
          <a:bodyPr lIns="45720" tIns="18288" rIns="27432" bIns="18288"/>
          <a:lstStyle>
            <a:lvl1pPr marL="0" indent="0">
              <a:buNone/>
              <a:defRPr lang="en-US" sz="800" dirty="0" smtClean="0">
                <a:latin typeface="+mn-lt"/>
              </a:defRPr>
            </a:lvl1pPr>
          </a:lstStyle>
          <a:p>
            <a:pPr marL="0" lvl="0" algn="ctr">
              <a:lnSpc>
                <a:spcPct val="85000"/>
              </a:lnSpc>
              <a:spcBef>
                <a:spcPts val="15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xmlns="" id="{CACF73E7-5838-894B-8D43-F597EA13DA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65550" y="3581400"/>
            <a:ext cx="1092200" cy="279400"/>
          </a:xfrm>
          <a:noFill/>
          <a:ln w="9525">
            <a:noFill/>
            <a:miter lim="800000"/>
            <a:headEnd/>
            <a:tailEnd/>
          </a:ln>
        </p:spPr>
        <p:txBody>
          <a:bodyPr lIns="45720" tIns="18288" rIns="27432" bIns="18288"/>
          <a:lstStyle>
            <a:lvl1pPr marL="0" indent="0">
              <a:buNone/>
              <a:defRPr lang="en-US" sz="800" dirty="0" smtClean="0">
                <a:latin typeface="+mn-lt"/>
              </a:defRPr>
            </a:lvl1pPr>
          </a:lstStyle>
          <a:p>
            <a:pPr marL="0" lvl="0" algn="ctr">
              <a:lnSpc>
                <a:spcPct val="85000"/>
              </a:lnSpc>
              <a:spcBef>
                <a:spcPts val="15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xmlns="" id="{85B764EF-3461-D744-8CB5-3827CFFACA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94200" y="2286000"/>
            <a:ext cx="1092200" cy="279400"/>
          </a:xfrm>
          <a:noFill/>
          <a:ln w="9525">
            <a:noFill/>
            <a:miter lim="800000"/>
            <a:headEnd/>
            <a:tailEnd/>
          </a:ln>
        </p:spPr>
        <p:txBody>
          <a:bodyPr lIns="45720" tIns="18288" rIns="27432" bIns="18288"/>
          <a:lstStyle>
            <a:lvl1pPr marL="0" indent="0">
              <a:buNone/>
              <a:defRPr lang="en-US" sz="800" dirty="0" smtClean="0">
                <a:latin typeface="+mn-lt"/>
              </a:defRPr>
            </a:lvl1pPr>
          </a:lstStyle>
          <a:p>
            <a:pPr marL="0" lvl="0" algn="ctr">
              <a:lnSpc>
                <a:spcPct val="85000"/>
              </a:lnSpc>
              <a:spcBef>
                <a:spcPts val="15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xmlns="" id="{5AC1DB57-31F8-2642-8478-66B1F260B7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00651" y="1219200"/>
            <a:ext cx="1092200" cy="279400"/>
          </a:xfrm>
          <a:noFill/>
          <a:ln w="9525">
            <a:noFill/>
            <a:miter lim="800000"/>
            <a:headEnd/>
            <a:tailEnd/>
          </a:ln>
        </p:spPr>
        <p:txBody>
          <a:bodyPr lIns="45720" tIns="18288" rIns="27432" bIns="18288"/>
          <a:lstStyle>
            <a:lvl1pPr marL="0" indent="0">
              <a:buNone/>
              <a:defRPr lang="en-US" sz="800" dirty="0" smtClean="0">
                <a:latin typeface="+mn-lt"/>
              </a:defRPr>
            </a:lvl1pPr>
          </a:lstStyle>
          <a:p>
            <a:pPr marL="0" lvl="0" algn="ctr">
              <a:lnSpc>
                <a:spcPct val="85000"/>
              </a:lnSpc>
              <a:spcBef>
                <a:spcPts val="15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xmlns="" id="{94AB423B-0440-F94D-BC6D-C0DE9B6040F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86451" y="2540000"/>
            <a:ext cx="1092200" cy="279400"/>
          </a:xfrm>
          <a:noFill/>
          <a:ln w="9525">
            <a:noFill/>
            <a:miter lim="800000"/>
            <a:headEnd/>
            <a:tailEnd/>
          </a:ln>
        </p:spPr>
        <p:txBody>
          <a:bodyPr lIns="45720" tIns="18288" rIns="27432" bIns="18288"/>
          <a:lstStyle>
            <a:lvl1pPr marL="0" indent="0">
              <a:buNone/>
              <a:defRPr lang="en-US" sz="800" dirty="0" smtClean="0">
                <a:latin typeface="+mn-lt"/>
              </a:defRPr>
            </a:lvl1pPr>
          </a:lstStyle>
          <a:p>
            <a:pPr marL="0" lvl="0" algn="ctr">
              <a:lnSpc>
                <a:spcPct val="85000"/>
              </a:lnSpc>
              <a:spcBef>
                <a:spcPts val="15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xmlns="" id="{21825D6A-077B-C543-9FD9-0BF4439E542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57951" y="3835400"/>
            <a:ext cx="1092200" cy="279400"/>
          </a:xfrm>
          <a:noFill/>
          <a:ln w="9525">
            <a:noFill/>
            <a:miter lim="800000"/>
            <a:headEnd/>
            <a:tailEnd/>
          </a:ln>
        </p:spPr>
        <p:txBody>
          <a:bodyPr lIns="45720" tIns="18288" rIns="27432" bIns="18288"/>
          <a:lstStyle>
            <a:lvl1pPr marL="0" indent="0">
              <a:buNone/>
              <a:defRPr lang="en-US" sz="800" dirty="0" smtClean="0">
                <a:latin typeface="+mn-lt"/>
              </a:defRPr>
            </a:lvl1pPr>
          </a:lstStyle>
          <a:p>
            <a:pPr marL="0" lvl="0" algn="ctr">
              <a:lnSpc>
                <a:spcPct val="85000"/>
              </a:lnSpc>
              <a:spcBef>
                <a:spcPts val="15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xmlns="" id="{AD95572F-76E9-EE44-8208-F41859309E4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43701" y="5334000"/>
            <a:ext cx="1092200" cy="279400"/>
          </a:xfrm>
          <a:noFill/>
          <a:ln w="9525">
            <a:noFill/>
            <a:miter lim="800000"/>
            <a:headEnd/>
            <a:tailEnd/>
          </a:ln>
        </p:spPr>
        <p:txBody>
          <a:bodyPr lIns="45720" tIns="18288" rIns="27432" bIns="18288"/>
          <a:lstStyle>
            <a:lvl1pPr marL="0" indent="0">
              <a:buNone/>
              <a:defRPr lang="en-US" sz="800" dirty="0" smtClean="0">
                <a:latin typeface="+mn-lt"/>
              </a:defRPr>
            </a:lvl1pPr>
          </a:lstStyle>
          <a:p>
            <a:pPr marL="0" lvl="0" algn="ctr">
              <a:lnSpc>
                <a:spcPct val="85000"/>
              </a:lnSpc>
              <a:spcBef>
                <a:spcPts val="150"/>
              </a:spcBef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886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C5CE69-18BA-49F3-AF3C-6E05A94DC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729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2.png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880" lvl="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E4002B"/>
              </a:buClr>
              <a:buSzPct val="90000"/>
              <a:buFont typeface="Arial"/>
              <a:buChar char="•"/>
            </a:pPr>
            <a:r>
              <a:rPr lang="en-US"/>
              <a:t>Click to edit Master text styles</a:t>
            </a:r>
          </a:p>
          <a:p>
            <a:pPr marL="457200" lvl="1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</a:pPr>
            <a:r>
              <a:rPr lang="en-US"/>
              <a:t>Second level</a:t>
            </a:r>
          </a:p>
          <a:p>
            <a:pPr marL="731520" lvl="2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</a:pPr>
            <a:r>
              <a:rPr lang="en-US"/>
              <a:t>Third level</a:t>
            </a:r>
          </a:p>
          <a:p>
            <a:pPr marL="1005840" lvl="3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</a:pPr>
            <a:r>
              <a:rPr lang="en-US"/>
              <a:t>Fourth level</a:t>
            </a:r>
          </a:p>
          <a:p>
            <a:pPr marL="1280160" lvl="4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E4002B"/>
              </a:buClr>
              <a:buSzPct val="90000"/>
              <a:buFont typeface="Arial"/>
              <a:buChar char="•"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7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DFB69601-E01D-BA42-95FF-4937DDC70831}" type="datetime1">
              <a:rPr lang="en-US" smtClean="0"/>
              <a:t>21-02-23</a:t>
            </a:fld>
            <a:endParaRPr lang="en-US"/>
          </a:p>
        </p:txBody>
      </p:sp>
      <p:pic>
        <p:nvPicPr>
          <p:cNvPr id="10" name="Picture 9" descr="Blue-Square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077" y="6299200"/>
            <a:ext cx="257175" cy="3429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7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7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j-lt"/>
              </a:defRPr>
            </a:lvl1pPr>
          </a:lstStyle>
          <a:p>
            <a:fld id="{3FCCF984-64AA-42B4-8D2F-66BCDE3A50F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Star-and-Blue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567" y="1030657"/>
            <a:ext cx="1005840" cy="49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4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8" r:id="rId3"/>
    <p:sldLayoutId id="2147483701" r:id="rId4"/>
    <p:sldLayoutId id="2147483710" r:id="rId5"/>
    <p:sldLayoutId id="2147483711" r:id="rId6"/>
    <p:sldLayoutId id="2147483712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kern="1200" cap="none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lang="en-US" sz="2000" kern="1200" dirty="0" smtClean="0">
          <a:solidFill>
            <a:srgbClr val="005899"/>
          </a:solidFill>
          <a:latin typeface="Century Gothic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lang="en-US" sz="1800" kern="1200" dirty="0" smtClean="0">
          <a:solidFill>
            <a:srgbClr val="005899"/>
          </a:solidFill>
          <a:latin typeface="Century Gothic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lang="en-US" sz="1600" kern="1200" dirty="0" smtClean="0">
          <a:solidFill>
            <a:srgbClr val="005899"/>
          </a:solidFill>
          <a:latin typeface="Century Gothic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lang="en-US" sz="1600" kern="1200" dirty="0" smtClean="0">
          <a:solidFill>
            <a:srgbClr val="005899"/>
          </a:solidFill>
          <a:latin typeface="Century Gothic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lang="en-US" sz="1600" kern="1200" dirty="0">
          <a:solidFill>
            <a:srgbClr val="005899"/>
          </a:solidFill>
          <a:latin typeface="Century Gothic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" y="2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4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2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80" y="6116072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8" y="6116072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8" y="6116072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C81368-A1D1-4130-A7AA-C81582F3A5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28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ctr" defTabSz="342900" rtl="0" eaLnBrk="1" latinLnBrk="0" hangingPunct="1">
        <a:spcBef>
          <a:spcPct val="0"/>
        </a:spcBef>
        <a:buNone/>
        <a:defRPr sz="3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1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1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1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1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1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8.svg"/><Relationship Id="rId13" Type="http://schemas.openxmlformats.org/officeDocument/2006/relationships/image" Target="../media/image14.png"/><Relationship Id="rId14" Type="http://schemas.openxmlformats.org/officeDocument/2006/relationships/image" Target="../media/image20.sv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23.sv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svg"/><Relationship Id="rId4" Type="http://schemas.openxmlformats.org/officeDocument/2006/relationships/image" Target="../media/image9.png"/><Relationship Id="rId5" Type="http://schemas.openxmlformats.org/officeDocument/2006/relationships/image" Target="../media/image11.sv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4.svg"/><Relationship Id="rId9" Type="http://schemas.openxmlformats.org/officeDocument/2006/relationships/image" Target="../media/image12.png"/><Relationship Id="rId10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casey.baxley@cityofchicago.org" TargetMode="External"/><Relationship Id="rId3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2965EA5-F1A0-40C3-9B7D-7205A78A23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293" y="4745376"/>
            <a:ext cx="7555485" cy="10698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b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utura Std Heavy"/>
              </a:rPr>
              <a:t>Casey Baxley, Digital Inclusion Policy Fellow</a:t>
            </a:r>
          </a:p>
        </p:txBody>
      </p:sp>
      <p:sp>
        <p:nvSpPr>
          <p:cNvPr id="2" name="Rectangle 1"/>
          <p:cNvSpPr/>
          <p:nvPr/>
        </p:nvSpPr>
        <p:spPr>
          <a:xfrm>
            <a:off x="4442798" y="3244334"/>
            <a:ext cx="258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 </a:t>
            </a:r>
          </a:p>
        </p:txBody>
      </p:sp>
      <p:pic>
        <p:nvPicPr>
          <p:cNvPr id="1026" name="Picture 2" descr="https://lh4.googleusercontent.com/HFSeXWoODedEEv8kWvsArS5Dyx30M6iKOtoVchQCaueDZBWr5leVoojwkmKwLRBUIW33mVGX3jYK3m9TeHnRbO3HrMiAIqtSS7tDHvyoyKfqdhuYGeScqyzYIxde4GTZRfDrEIsLGh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577700"/>
            <a:ext cx="7672070" cy="255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E0417E4-6C05-2542-A939-B9CCF61EC75F}"/>
              </a:ext>
            </a:extLst>
          </p:cNvPr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129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4.googleusercontent.com/HFSeXWoODedEEv8kWvsArS5Dyx30M6iKOtoVchQCaueDZBWr5leVoojwkmKwLRBUIW33mVGX3jYK3m9TeHnRbO3HrMiAIqtSS7tDHvyoyKfqdhuYGeScqyzYIxde4GTZRfDrEIsLGh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367" y="290143"/>
            <a:ext cx="5774253" cy="19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82540B-44F7-4292-88F5-76E340ADCB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1164" y="2616622"/>
            <a:ext cx="8348661" cy="298885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1500"/>
              </a:spcBef>
              <a:buClrTx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largest and longest duration city-run internet accessibility program in the United States (100,000+ students)</a:t>
            </a:r>
          </a:p>
          <a:p>
            <a:pPr lvl="1">
              <a:lnSpc>
                <a:spcPct val="100000"/>
              </a:lnSpc>
              <a:spcBef>
                <a:spcPts val="1500"/>
              </a:spcBef>
              <a:buClrTx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Focus on high-speed, fixed-line, household internet access (wireline ensures reliability, consistency of speed, and can most quickly connect Chicagoans)</a:t>
            </a:r>
          </a:p>
          <a:p>
            <a:pPr lvl="1">
              <a:lnSpc>
                <a:spcPct val="100000"/>
              </a:lnSpc>
              <a:spcBef>
                <a:spcPts val="1500"/>
              </a:spcBef>
              <a:buClrTx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Includes a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WiFi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“hotspot” component focused on students in temporary living situations or in homes where wired-service is not available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xmlns="" id="{D860112D-B523-E746-A701-09D0D5D6C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0144" y="6301815"/>
            <a:ext cx="640080" cy="365125"/>
          </a:xfrm>
          <a:prstGeom prst="rect">
            <a:avLst/>
          </a:prstGeom>
        </p:spPr>
        <p:txBody>
          <a:bodyPr/>
          <a:lstStyle/>
          <a:p>
            <a:fld id="{DA0FEFA9-D4F0-4BC3-A8F9-F658CD0172B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623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xmlns="" id="{BEBD18F7-6DCB-4BAD-A327-F12F4695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0144" y="6301815"/>
            <a:ext cx="640080" cy="365125"/>
          </a:xfrm>
          <a:prstGeom prst="rect">
            <a:avLst/>
          </a:prstGeom>
        </p:spPr>
        <p:txBody>
          <a:bodyPr/>
          <a:lstStyle/>
          <a:p>
            <a:fld id="{DA0FEFA9-D4F0-4BC3-A8F9-F658CD0172BE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Quick Facts 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2093976"/>
            <a:ext cx="64749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6CED5FF-A77A-0042-AE45-A851029C25F5}"/>
              </a:ext>
            </a:extLst>
          </p:cNvPr>
          <p:cNvSpPr txBox="1"/>
          <p:nvPr/>
        </p:nvSpPr>
        <p:spPr>
          <a:xfrm>
            <a:off x="961221" y="1928589"/>
            <a:ext cx="7221555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endParaRPr lang="en-US" sz="2000" b="1"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dirty="0">
                <a:solidFill>
                  <a:srgbClr val="00B0F0"/>
                </a:solidFill>
                <a:latin typeface="Roboto" panose="02000000000000000000" pitchFamily="2" charset="0"/>
              </a:rPr>
              <a:t>56,000 / 100,000 students currently enrolled </a:t>
            </a:r>
          </a:p>
          <a:p>
            <a:endParaRPr lang="en-US" sz="2000" b="1" dirty="0">
              <a:solidFill>
                <a:srgbClr val="00B0F0"/>
              </a:solidFill>
              <a:latin typeface="Roboto" panose="02000000000000000000" pitchFamily="2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All Chicago Public Schools students receiving free/reduced price lunch are eligible 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000" b="1"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Families who remain in the district can participate until 2024</a:t>
            </a:r>
          </a:p>
          <a:p>
            <a:endParaRPr lang="en-US" sz="2000" b="1" dirty="0">
              <a:solidFill>
                <a:srgbClr val="00B0F0"/>
              </a:solidFill>
              <a:latin typeface="Roboto" panose="02000000000000000000" pitchFamily="2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dirty="0">
                <a:solidFill>
                  <a:srgbClr val="00B0F0"/>
                </a:solidFill>
                <a:latin typeface="Roboto" panose="02000000000000000000" pitchFamily="2" charset="0"/>
              </a:rPr>
              <a:t>Prior debt to internet service providers is not a barrier. No installation or equipment rental charges.  </a:t>
            </a:r>
          </a:p>
          <a:p>
            <a:endParaRPr lang="en-US" sz="2000" b="1" dirty="0">
              <a:solidFill>
                <a:srgbClr val="00B0F0"/>
              </a:solidFill>
              <a:latin typeface="Roboto" panose="02000000000000000000" pitchFamily="2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dirty="0">
                <a:solidFill>
                  <a:srgbClr val="00B0F0"/>
                </a:solidFill>
                <a:latin typeface="Roboto" panose="02000000000000000000" pitchFamily="2" charset="0"/>
              </a:rPr>
              <a:t>Social Security number or credit/background check not required to enroll</a:t>
            </a:r>
          </a:p>
        </p:txBody>
      </p:sp>
    </p:spTree>
    <p:extLst>
      <p:ext uri="{BB962C8B-B14F-4D97-AF65-F5344CB8AC3E}">
        <p14:creationId xmlns:p14="http://schemas.microsoft.com/office/powerpoint/2010/main" val="1371742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3"/>
          <p:cNvSpPr txBox="1">
            <a:spLocks noGrp="1"/>
          </p:cNvSpPr>
          <p:nvPr>
            <p:ph type="title"/>
          </p:nvPr>
        </p:nvSpPr>
        <p:spPr>
          <a:xfrm>
            <a:off x="811650" y="1056274"/>
            <a:ext cx="5885100" cy="691500"/>
          </a:xfrm>
          <a:prstGeom prst="rect">
            <a:avLst/>
          </a:prstGeom>
        </p:spPr>
        <p:txBody>
          <a:bodyPr spcFirstLastPara="1" vert="horz" wrap="square" lIns="68575" tIns="34275" rIns="68575" bIns="3427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b="1" dirty="0">
                <a:solidFill>
                  <a:srgbClr val="000000"/>
                </a:solidFill>
              </a:rPr>
              <a:t>Timeline </a:t>
            </a:r>
            <a:endParaRPr b="1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" sz="2000" dirty="0">
                <a:solidFill>
                  <a:srgbClr val="000000"/>
                </a:solidFill>
              </a:rPr>
              <a:t>March 2020 - December 2020</a:t>
            </a:r>
            <a:endParaRPr sz="2000" dirty="0">
              <a:solidFill>
                <a:srgbClr val="000000"/>
              </a:solidFill>
            </a:endParaRPr>
          </a:p>
        </p:txBody>
      </p:sp>
      <p:cxnSp>
        <p:nvCxnSpPr>
          <p:cNvPr id="182" name="Google Shape;182;p33"/>
          <p:cNvCxnSpPr/>
          <p:nvPr/>
        </p:nvCxnSpPr>
        <p:spPr>
          <a:xfrm>
            <a:off x="371553" y="3885646"/>
            <a:ext cx="8302200" cy="0"/>
          </a:xfrm>
          <a:prstGeom prst="straightConnector1">
            <a:avLst/>
          </a:prstGeom>
          <a:noFill/>
          <a:ln w="28575" cap="flat" cmpd="sng">
            <a:solidFill>
              <a:srgbClr val="005B3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83" name="Google Shape;183;p33"/>
          <p:cNvSpPr/>
          <p:nvPr/>
        </p:nvSpPr>
        <p:spPr>
          <a:xfrm>
            <a:off x="5041843" y="2064725"/>
            <a:ext cx="1207636" cy="6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" b="1" dirty="0">
                <a:solidFill>
                  <a:srgbClr val="2AC1F1"/>
                </a:solidFill>
              </a:rPr>
              <a:t>46k signups</a:t>
            </a:r>
            <a:endParaRPr sz="1200" b="1" dirty="0">
              <a:solidFill>
                <a:srgbClr val="2AC1F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3"/>
          <p:cNvSpPr/>
          <p:nvPr/>
        </p:nvSpPr>
        <p:spPr>
          <a:xfrm>
            <a:off x="6999250" y="1352202"/>
            <a:ext cx="1184700" cy="877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" b="1" dirty="0">
                <a:solidFill>
                  <a:srgbClr val="2AC1F1"/>
                </a:solidFill>
              </a:rPr>
              <a:t>~55k signups</a:t>
            </a:r>
            <a:endParaRPr sz="1200" b="1" dirty="0">
              <a:solidFill>
                <a:srgbClr val="2AC1F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5" name="Diagram 34">
            <a:extLst>
              <a:ext uri="{FF2B5EF4-FFF2-40B4-BE49-F238E27FC236}">
                <a16:creationId xmlns:a16="http://schemas.microsoft.com/office/drawing/2014/main" xmlns="" id="{8EA5F4F7-5378-B74E-831D-E6D9B3DCE7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7159920"/>
              </p:ext>
            </p:extLst>
          </p:nvPr>
        </p:nvGraphicFramePr>
        <p:xfrm>
          <a:off x="25696" y="5367527"/>
          <a:ext cx="2376945" cy="534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9" name="Google Shape;189;p33"/>
          <p:cNvSpPr/>
          <p:nvPr/>
        </p:nvSpPr>
        <p:spPr>
          <a:xfrm>
            <a:off x="3906868" y="2662422"/>
            <a:ext cx="1207636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algn="ctr">
              <a:buClr>
                <a:schemeClr val="dk1"/>
              </a:buClr>
              <a:buSzPts val="1400"/>
            </a:pPr>
            <a:r>
              <a:rPr lang="en" b="1" dirty="0">
                <a:solidFill>
                  <a:srgbClr val="2AC1F1"/>
                </a:solidFill>
              </a:rPr>
              <a:t>30k signups</a:t>
            </a:r>
            <a:endParaRPr b="1" dirty="0">
              <a:solidFill>
                <a:srgbClr val="2AC1F1"/>
              </a:solidFill>
            </a:endParaRPr>
          </a:p>
          <a:p>
            <a:pPr algn="ctr">
              <a:buClr>
                <a:srgbClr val="000000"/>
              </a:buClr>
              <a:buSzPts val="1300"/>
            </a:pPr>
            <a:endParaRPr sz="1300" dirty="0">
              <a:solidFill>
                <a:srgbClr val="2AC1F1"/>
              </a:solidFill>
            </a:endParaRPr>
          </a:p>
        </p:txBody>
      </p:sp>
      <p:sp>
        <p:nvSpPr>
          <p:cNvPr id="191" name="Google Shape;191;p33"/>
          <p:cNvSpPr txBox="1"/>
          <p:nvPr/>
        </p:nvSpPr>
        <p:spPr>
          <a:xfrm>
            <a:off x="0" y="4376650"/>
            <a:ext cx="1184700" cy="5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cxnSp>
        <p:nvCxnSpPr>
          <p:cNvPr id="192" name="Google Shape;192;p33"/>
          <p:cNvCxnSpPr>
            <a:cxnSpLocks/>
            <a:stCxn id="193" idx="0"/>
          </p:cNvCxnSpPr>
          <p:nvPr/>
        </p:nvCxnSpPr>
        <p:spPr>
          <a:xfrm flipH="1" flipV="1">
            <a:off x="435772" y="3451320"/>
            <a:ext cx="54228" cy="20195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" name="Google Shape;194;p33"/>
          <p:cNvSpPr txBox="1"/>
          <p:nvPr/>
        </p:nvSpPr>
        <p:spPr>
          <a:xfrm>
            <a:off x="25696" y="2989422"/>
            <a:ext cx="7830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800" dirty="0"/>
              <a:t>CPS closes due to COVID</a:t>
            </a:r>
            <a:endParaRPr sz="800" dirty="0"/>
          </a:p>
        </p:txBody>
      </p:sp>
      <p:cxnSp>
        <p:nvCxnSpPr>
          <p:cNvPr id="195" name="Google Shape;195;p33"/>
          <p:cNvCxnSpPr>
            <a:cxnSpLocks/>
            <a:stCxn id="196" idx="2"/>
          </p:cNvCxnSpPr>
          <p:nvPr/>
        </p:nvCxnSpPr>
        <p:spPr>
          <a:xfrm flipH="1">
            <a:off x="977662" y="4051450"/>
            <a:ext cx="226038" cy="39025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7" name="Google Shape;197;p33"/>
          <p:cNvSpPr txBox="1"/>
          <p:nvPr/>
        </p:nvSpPr>
        <p:spPr>
          <a:xfrm>
            <a:off x="371550" y="4376650"/>
            <a:ext cx="965538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800" b="1" dirty="0"/>
              <a:t>CPS goes remote for 2019-2020 SY</a:t>
            </a:r>
            <a:endParaRPr sz="800" b="1" dirty="0"/>
          </a:p>
        </p:txBody>
      </p:sp>
      <p:sp>
        <p:nvSpPr>
          <p:cNvPr id="200" name="Google Shape;200;p33"/>
          <p:cNvSpPr txBox="1"/>
          <p:nvPr/>
        </p:nvSpPr>
        <p:spPr>
          <a:xfrm>
            <a:off x="6897244" y="2708504"/>
            <a:ext cx="902487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endParaRPr sz="800" dirty="0"/>
          </a:p>
        </p:txBody>
      </p:sp>
      <p:sp>
        <p:nvSpPr>
          <p:cNvPr id="201" name="Google Shape;201;p33"/>
          <p:cNvSpPr/>
          <p:nvPr/>
        </p:nvSpPr>
        <p:spPr>
          <a:xfrm>
            <a:off x="8132850" y="857250"/>
            <a:ext cx="985200" cy="9525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>
            <a:solidFill>
              <a:srgbClr val="558F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highlight>
                <a:srgbClr val="2AC1F1"/>
              </a:highlight>
            </a:endParaRPr>
          </a:p>
        </p:txBody>
      </p:sp>
      <p:sp>
        <p:nvSpPr>
          <p:cNvPr id="202" name="Google Shape;202;p33"/>
          <p:cNvSpPr txBox="1"/>
          <p:nvPr/>
        </p:nvSpPr>
        <p:spPr>
          <a:xfrm>
            <a:off x="8183950" y="1105960"/>
            <a:ext cx="880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300" dirty="0">
                <a:latin typeface="Source Sans Pro"/>
                <a:ea typeface="Source Sans Pro"/>
                <a:cs typeface="Source Sans Pro"/>
                <a:sym typeface="Source Sans Pro"/>
              </a:rPr>
              <a:t>GOAL</a:t>
            </a:r>
            <a:endParaRPr sz="13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/>
            <a:r>
              <a:rPr lang="en" sz="1300" dirty="0">
                <a:latin typeface="Source Sans Pro"/>
                <a:ea typeface="Source Sans Pro"/>
                <a:cs typeface="Source Sans Pro"/>
                <a:sym typeface="Source Sans Pro"/>
              </a:rPr>
              <a:t>100K</a:t>
            </a:r>
            <a:endParaRPr sz="13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03" name="Google Shape;203;p33"/>
          <p:cNvCxnSpPr>
            <a:stCxn id="204" idx="2"/>
            <a:endCxn id="205" idx="0"/>
          </p:cNvCxnSpPr>
          <p:nvPr/>
        </p:nvCxnSpPr>
        <p:spPr>
          <a:xfrm flipH="1">
            <a:off x="3261375" y="4051450"/>
            <a:ext cx="265500" cy="39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5" name="Google Shape;205;p33"/>
          <p:cNvSpPr txBox="1"/>
          <p:nvPr/>
        </p:nvSpPr>
        <p:spPr>
          <a:xfrm>
            <a:off x="2914350" y="4444025"/>
            <a:ext cx="6942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800" b="1" dirty="0"/>
              <a:t>35 CBO partners  selected</a:t>
            </a:r>
            <a:endParaRPr sz="800" b="1" dirty="0"/>
          </a:p>
        </p:txBody>
      </p:sp>
      <p:cxnSp>
        <p:nvCxnSpPr>
          <p:cNvPr id="206" name="Google Shape;206;p33"/>
          <p:cNvCxnSpPr>
            <a:cxnSpLocks/>
            <a:stCxn id="207" idx="0"/>
          </p:cNvCxnSpPr>
          <p:nvPr/>
        </p:nvCxnSpPr>
        <p:spPr>
          <a:xfrm flipV="1">
            <a:off x="2738350" y="3349242"/>
            <a:ext cx="397287" cy="30530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8" name="Google Shape;208;p33"/>
          <p:cNvSpPr txBox="1"/>
          <p:nvPr/>
        </p:nvSpPr>
        <p:spPr>
          <a:xfrm>
            <a:off x="2951120" y="2893169"/>
            <a:ext cx="7830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800" dirty="0"/>
              <a:t>100k student are eligible</a:t>
            </a:r>
            <a:endParaRPr sz="800" dirty="0"/>
          </a:p>
        </p:txBody>
      </p:sp>
      <p:cxnSp>
        <p:nvCxnSpPr>
          <p:cNvPr id="209" name="Google Shape;209;p33"/>
          <p:cNvCxnSpPr>
            <a:cxnSpLocks/>
            <a:stCxn id="207" idx="2"/>
          </p:cNvCxnSpPr>
          <p:nvPr/>
        </p:nvCxnSpPr>
        <p:spPr>
          <a:xfrm flipH="1">
            <a:off x="2197725" y="4051450"/>
            <a:ext cx="540625" cy="490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0" name="Google Shape;210;p33"/>
          <p:cNvSpPr txBox="1"/>
          <p:nvPr/>
        </p:nvSpPr>
        <p:spPr>
          <a:xfrm>
            <a:off x="1596728" y="4482221"/>
            <a:ext cx="1017000" cy="5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800" dirty="0"/>
              <a:t>Mayor Lightfoot announces Chicago Connected</a:t>
            </a:r>
            <a:endParaRPr sz="800" dirty="0"/>
          </a:p>
        </p:txBody>
      </p:sp>
      <p:cxnSp>
        <p:nvCxnSpPr>
          <p:cNvPr id="211" name="Google Shape;211;p33"/>
          <p:cNvCxnSpPr>
            <a:cxnSpLocks/>
            <a:stCxn id="212" idx="0"/>
          </p:cNvCxnSpPr>
          <p:nvPr/>
        </p:nvCxnSpPr>
        <p:spPr>
          <a:xfrm flipH="1" flipV="1">
            <a:off x="1720950" y="3386793"/>
            <a:ext cx="228675" cy="26647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4" name="Google Shape;214;p33"/>
          <p:cNvCxnSpPr>
            <a:cxnSpLocks/>
            <a:stCxn id="196" idx="0"/>
          </p:cNvCxnSpPr>
          <p:nvPr/>
        </p:nvCxnSpPr>
        <p:spPr>
          <a:xfrm flipH="1" flipV="1">
            <a:off x="786349" y="2832674"/>
            <a:ext cx="417351" cy="82187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5" name="Google Shape;215;p33"/>
          <p:cNvSpPr txBox="1"/>
          <p:nvPr/>
        </p:nvSpPr>
        <p:spPr>
          <a:xfrm>
            <a:off x="327125" y="2231375"/>
            <a:ext cx="1018428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800" b="1" dirty="0"/>
              <a:t>Digital Equity Coronavirus Report is published</a:t>
            </a:r>
            <a:endParaRPr sz="800" b="1" dirty="0"/>
          </a:p>
        </p:txBody>
      </p:sp>
      <p:sp>
        <p:nvSpPr>
          <p:cNvPr id="213" name="Google Shape;213;p33"/>
          <p:cNvSpPr txBox="1"/>
          <p:nvPr/>
        </p:nvSpPr>
        <p:spPr>
          <a:xfrm>
            <a:off x="1052925" y="2792901"/>
            <a:ext cx="11364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800" dirty="0"/>
              <a:t>Education </a:t>
            </a:r>
            <a:r>
              <a:rPr lang="en" sz="800" dirty="0" err="1"/>
              <a:t>SuperHighway</a:t>
            </a:r>
            <a:r>
              <a:rPr lang="en" sz="800" dirty="0"/>
              <a:t> Case Study Published</a:t>
            </a:r>
            <a:endParaRPr sz="800" dirty="0"/>
          </a:p>
        </p:txBody>
      </p:sp>
      <p:cxnSp>
        <p:nvCxnSpPr>
          <p:cNvPr id="216" name="Google Shape;216;p33"/>
          <p:cNvCxnSpPr>
            <a:stCxn id="217" idx="2"/>
            <a:endCxn id="218" idx="0"/>
          </p:cNvCxnSpPr>
          <p:nvPr/>
        </p:nvCxnSpPr>
        <p:spPr>
          <a:xfrm>
            <a:off x="5129000" y="4023245"/>
            <a:ext cx="35895" cy="41845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8" name="Google Shape;218;p33"/>
          <p:cNvSpPr txBox="1"/>
          <p:nvPr/>
        </p:nvSpPr>
        <p:spPr>
          <a:xfrm>
            <a:off x="4724795" y="4441703"/>
            <a:ext cx="8802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800" dirty="0"/>
              <a:t>Comcast announces </a:t>
            </a:r>
            <a:r>
              <a:rPr lang="en" sz="800" dirty="0" err="1"/>
              <a:t>LiftZones</a:t>
            </a:r>
            <a:endParaRPr sz="800" dirty="0"/>
          </a:p>
        </p:txBody>
      </p:sp>
      <p:cxnSp>
        <p:nvCxnSpPr>
          <p:cNvPr id="219" name="Google Shape;219;p33"/>
          <p:cNvCxnSpPr>
            <a:cxnSpLocks/>
            <a:stCxn id="199" idx="2"/>
            <a:endCxn id="220" idx="0"/>
          </p:cNvCxnSpPr>
          <p:nvPr/>
        </p:nvCxnSpPr>
        <p:spPr>
          <a:xfrm flipH="1">
            <a:off x="6384207" y="4084625"/>
            <a:ext cx="271368" cy="48455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0" name="Google Shape;220;p33"/>
          <p:cNvSpPr txBox="1"/>
          <p:nvPr/>
        </p:nvSpPr>
        <p:spPr>
          <a:xfrm>
            <a:off x="5782963" y="4569175"/>
            <a:ext cx="1202488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800" b="1" dirty="0"/>
              <a:t>Eligibility expanded to  ~235K students on free/reduced lunch</a:t>
            </a:r>
            <a:endParaRPr sz="800" b="1" dirty="0"/>
          </a:p>
        </p:txBody>
      </p:sp>
      <p:cxnSp>
        <p:nvCxnSpPr>
          <p:cNvPr id="221" name="Google Shape;221;p33"/>
          <p:cNvCxnSpPr>
            <a:cxnSpLocks/>
            <a:stCxn id="207" idx="0"/>
          </p:cNvCxnSpPr>
          <p:nvPr/>
        </p:nvCxnSpPr>
        <p:spPr>
          <a:xfrm flipV="1">
            <a:off x="2738350" y="3273035"/>
            <a:ext cx="1671482" cy="38151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2" name="Google Shape;222;p33"/>
          <p:cNvCxnSpPr>
            <a:cxnSpLocks/>
            <a:endCxn id="244" idx="3"/>
          </p:cNvCxnSpPr>
          <p:nvPr/>
        </p:nvCxnSpPr>
        <p:spPr>
          <a:xfrm flipV="1">
            <a:off x="4572000" y="2863206"/>
            <a:ext cx="1150477" cy="38783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3" name="Google Shape;223;p33"/>
          <p:cNvCxnSpPr>
            <a:cxnSpLocks/>
            <a:stCxn id="244" idx="6"/>
            <a:endCxn id="184" idx="2"/>
          </p:cNvCxnSpPr>
          <p:nvPr/>
        </p:nvCxnSpPr>
        <p:spPr>
          <a:xfrm flipV="1">
            <a:off x="5885847" y="2229376"/>
            <a:ext cx="1705753" cy="56149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4" name="Google Shape;224;p33"/>
          <p:cNvCxnSpPr>
            <a:cxnSpLocks/>
            <a:stCxn id="225" idx="0"/>
          </p:cNvCxnSpPr>
          <p:nvPr/>
        </p:nvCxnSpPr>
        <p:spPr>
          <a:xfrm flipV="1">
            <a:off x="8514863" y="3223169"/>
            <a:ext cx="0" cy="46529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6" name="Google Shape;226;p33"/>
          <p:cNvSpPr txBox="1"/>
          <p:nvPr/>
        </p:nvSpPr>
        <p:spPr>
          <a:xfrm>
            <a:off x="7996252" y="2725586"/>
            <a:ext cx="902487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800" b="1" dirty="0"/>
              <a:t>Collect household  surveys data</a:t>
            </a:r>
            <a:endParaRPr sz="800" b="1" dirty="0"/>
          </a:p>
        </p:txBody>
      </p:sp>
      <p:cxnSp>
        <p:nvCxnSpPr>
          <p:cNvPr id="227" name="Google Shape;227;p33"/>
          <p:cNvCxnSpPr>
            <a:cxnSpLocks/>
          </p:cNvCxnSpPr>
          <p:nvPr/>
        </p:nvCxnSpPr>
        <p:spPr>
          <a:xfrm flipV="1">
            <a:off x="5128975" y="3386793"/>
            <a:ext cx="89525" cy="26650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8" name="Google Shape;228;p33"/>
          <p:cNvSpPr txBox="1"/>
          <p:nvPr/>
        </p:nvSpPr>
        <p:spPr>
          <a:xfrm>
            <a:off x="4989775" y="3062300"/>
            <a:ext cx="896072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800" dirty="0"/>
              <a:t>Weekly CBO meetings begin</a:t>
            </a:r>
            <a:endParaRPr sz="800" dirty="0"/>
          </a:p>
        </p:txBody>
      </p:sp>
      <p:cxnSp>
        <p:nvCxnSpPr>
          <p:cNvPr id="229" name="Google Shape;229;p33"/>
          <p:cNvCxnSpPr>
            <a:cxnSpLocks/>
            <a:stCxn id="230" idx="2"/>
            <a:endCxn id="231" idx="0"/>
          </p:cNvCxnSpPr>
          <p:nvPr/>
        </p:nvCxnSpPr>
        <p:spPr>
          <a:xfrm flipH="1">
            <a:off x="4205175" y="4051450"/>
            <a:ext cx="93738" cy="46852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1" name="Google Shape;231;p33"/>
          <p:cNvSpPr txBox="1"/>
          <p:nvPr/>
        </p:nvSpPr>
        <p:spPr>
          <a:xfrm>
            <a:off x="3718075" y="4519975"/>
            <a:ext cx="974200" cy="5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800" dirty="0"/>
              <a:t>CBOs begin phone-based outreach in community areas</a:t>
            </a:r>
            <a:endParaRPr sz="800" dirty="0"/>
          </a:p>
        </p:txBody>
      </p:sp>
      <p:cxnSp>
        <p:nvCxnSpPr>
          <p:cNvPr id="232" name="Google Shape;232;p33"/>
          <p:cNvCxnSpPr>
            <a:cxnSpLocks/>
            <a:stCxn id="184" idx="2"/>
            <a:endCxn id="201" idx="2"/>
          </p:cNvCxnSpPr>
          <p:nvPr/>
        </p:nvCxnSpPr>
        <p:spPr>
          <a:xfrm flipV="1">
            <a:off x="7591600" y="1809748"/>
            <a:ext cx="729407" cy="41962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33"/>
          <p:cNvCxnSpPr>
            <a:cxnSpLocks/>
            <a:stCxn id="199" idx="0"/>
          </p:cNvCxnSpPr>
          <p:nvPr/>
        </p:nvCxnSpPr>
        <p:spPr>
          <a:xfrm flipV="1">
            <a:off x="6655575" y="3317015"/>
            <a:ext cx="184859" cy="37071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33"/>
          <p:cNvSpPr txBox="1"/>
          <p:nvPr/>
        </p:nvSpPr>
        <p:spPr>
          <a:xfrm>
            <a:off x="6427271" y="2688569"/>
            <a:ext cx="996975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800" b="1" dirty="0"/>
              <a:t>Digital Literacy Guiding Team established</a:t>
            </a:r>
            <a:endParaRPr sz="800" b="1" dirty="0"/>
          </a:p>
        </p:txBody>
      </p:sp>
      <p:cxnSp>
        <p:nvCxnSpPr>
          <p:cNvPr id="235" name="Google Shape;235;p33"/>
          <p:cNvCxnSpPr>
            <a:cxnSpLocks/>
            <a:stCxn id="236" idx="2"/>
            <a:endCxn id="237" idx="0"/>
          </p:cNvCxnSpPr>
          <p:nvPr/>
        </p:nvCxnSpPr>
        <p:spPr>
          <a:xfrm>
            <a:off x="7445318" y="4084096"/>
            <a:ext cx="353129" cy="33869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7" name="Google Shape;237;p33"/>
          <p:cNvSpPr txBox="1"/>
          <p:nvPr/>
        </p:nvSpPr>
        <p:spPr>
          <a:xfrm>
            <a:off x="7316103" y="4422787"/>
            <a:ext cx="964687" cy="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800" dirty="0"/>
              <a:t>53,126 CPS students are connected  (34,417 households)</a:t>
            </a:r>
            <a:endParaRPr sz="800" dirty="0"/>
          </a:p>
          <a:p>
            <a:pPr algn="ctr"/>
            <a:r>
              <a:rPr lang="en" sz="800" dirty="0"/>
              <a:t>across the city</a:t>
            </a:r>
            <a:endParaRPr sz="800" dirty="0"/>
          </a:p>
        </p:txBody>
      </p:sp>
      <p:cxnSp>
        <p:nvCxnSpPr>
          <p:cNvPr id="238" name="Google Shape;238;p33"/>
          <p:cNvCxnSpPr>
            <a:cxnSpLocks/>
          </p:cNvCxnSpPr>
          <p:nvPr/>
        </p:nvCxnSpPr>
        <p:spPr>
          <a:xfrm flipH="1" flipV="1">
            <a:off x="2459587" y="2832674"/>
            <a:ext cx="136688" cy="85020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0" name="Google Shape;240;p33"/>
          <p:cNvSpPr txBox="1"/>
          <p:nvPr/>
        </p:nvSpPr>
        <p:spPr>
          <a:xfrm>
            <a:off x="2122148" y="2348712"/>
            <a:ext cx="792201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800" b="1" dirty="0"/>
              <a:t>Funders become involved</a:t>
            </a:r>
            <a:endParaRPr sz="800" b="1" dirty="0"/>
          </a:p>
        </p:txBody>
      </p:sp>
      <p:sp>
        <p:nvSpPr>
          <p:cNvPr id="193" name="Google Shape;193;p33"/>
          <p:cNvSpPr/>
          <p:nvPr/>
        </p:nvSpPr>
        <p:spPr>
          <a:xfrm>
            <a:off x="199300" y="3653275"/>
            <a:ext cx="581400" cy="396900"/>
          </a:xfrm>
          <a:prstGeom prst="rect">
            <a:avLst/>
          </a:prstGeom>
          <a:solidFill>
            <a:srgbClr val="005B3A"/>
          </a:solidFill>
          <a:ln w="9525" cap="flat" cmpd="sng">
            <a:solidFill>
              <a:srgbClr val="005B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March</a:t>
            </a:r>
            <a:endParaRPr sz="7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1" name="Google Shape;241;p33"/>
          <p:cNvSpPr/>
          <p:nvPr/>
        </p:nvSpPr>
        <p:spPr>
          <a:xfrm>
            <a:off x="4429222" y="3166919"/>
            <a:ext cx="191400" cy="204600"/>
          </a:xfrm>
          <a:prstGeom prst="ellipse">
            <a:avLst/>
          </a:prstGeom>
          <a:solidFill>
            <a:srgbClr val="005B3A"/>
          </a:solidFill>
          <a:ln w="12700" cap="flat" cmpd="sng">
            <a:solidFill>
              <a:srgbClr val="274E1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6" name="Google Shape;196;p33"/>
          <p:cNvSpPr/>
          <p:nvPr/>
        </p:nvSpPr>
        <p:spPr>
          <a:xfrm>
            <a:off x="913000" y="3654550"/>
            <a:ext cx="581400" cy="396900"/>
          </a:xfrm>
          <a:prstGeom prst="rect">
            <a:avLst/>
          </a:prstGeom>
          <a:solidFill>
            <a:srgbClr val="005B3A"/>
          </a:solidFill>
          <a:ln w="9525" cap="flat" cmpd="sng">
            <a:solidFill>
              <a:srgbClr val="005B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April</a:t>
            </a:r>
            <a:endParaRPr sz="7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2" name="Google Shape;212;p33"/>
          <p:cNvSpPr/>
          <p:nvPr/>
        </p:nvSpPr>
        <p:spPr>
          <a:xfrm>
            <a:off x="1658925" y="3653263"/>
            <a:ext cx="581400" cy="396900"/>
          </a:xfrm>
          <a:prstGeom prst="rect">
            <a:avLst/>
          </a:prstGeom>
          <a:solidFill>
            <a:srgbClr val="005B3A"/>
          </a:solidFill>
          <a:ln w="9525" cap="flat" cmpd="sng">
            <a:solidFill>
              <a:srgbClr val="005B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May</a:t>
            </a:r>
            <a:endParaRPr sz="7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7" name="Google Shape;207;p33"/>
          <p:cNvSpPr/>
          <p:nvPr/>
        </p:nvSpPr>
        <p:spPr>
          <a:xfrm>
            <a:off x="2447650" y="3654550"/>
            <a:ext cx="581400" cy="396900"/>
          </a:xfrm>
          <a:prstGeom prst="rect">
            <a:avLst/>
          </a:prstGeom>
          <a:solidFill>
            <a:srgbClr val="005B3A"/>
          </a:solidFill>
          <a:ln w="9525" cap="flat" cmpd="sng">
            <a:solidFill>
              <a:srgbClr val="005B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June</a:t>
            </a:r>
            <a:endParaRPr sz="7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2" name="Google Shape;242;p33"/>
          <p:cNvSpPr/>
          <p:nvPr/>
        </p:nvSpPr>
        <p:spPr>
          <a:xfrm>
            <a:off x="5584825" y="3667975"/>
            <a:ext cx="581400" cy="396900"/>
          </a:xfrm>
          <a:prstGeom prst="rect">
            <a:avLst/>
          </a:prstGeom>
          <a:solidFill>
            <a:srgbClr val="005B3A"/>
          </a:solidFill>
          <a:ln w="9525" cap="flat" cmpd="sng">
            <a:solidFill>
              <a:srgbClr val="005B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October</a:t>
            </a:r>
            <a:endParaRPr sz="7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0" name="Google Shape;230;p33"/>
          <p:cNvSpPr/>
          <p:nvPr/>
        </p:nvSpPr>
        <p:spPr>
          <a:xfrm>
            <a:off x="4008213" y="3654550"/>
            <a:ext cx="581400" cy="396900"/>
          </a:xfrm>
          <a:prstGeom prst="rect">
            <a:avLst/>
          </a:prstGeom>
          <a:solidFill>
            <a:srgbClr val="005B3A"/>
          </a:solidFill>
          <a:ln w="9525" cap="flat" cmpd="sng">
            <a:solidFill>
              <a:srgbClr val="005B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August</a:t>
            </a:r>
            <a:endParaRPr sz="7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4" name="Google Shape;204;p33"/>
          <p:cNvSpPr/>
          <p:nvPr/>
        </p:nvSpPr>
        <p:spPr>
          <a:xfrm>
            <a:off x="3236175" y="3654550"/>
            <a:ext cx="581400" cy="396900"/>
          </a:xfrm>
          <a:prstGeom prst="rect">
            <a:avLst/>
          </a:prstGeom>
          <a:solidFill>
            <a:srgbClr val="005B3A"/>
          </a:solidFill>
          <a:ln w="9525" cap="flat" cmpd="sng">
            <a:solidFill>
              <a:srgbClr val="005B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July</a:t>
            </a:r>
            <a:endParaRPr sz="7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3" name="Google Shape;243;p33"/>
          <p:cNvSpPr/>
          <p:nvPr/>
        </p:nvSpPr>
        <p:spPr>
          <a:xfrm>
            <a:off x="4780251" y="3654550"/>
            <a:ext cx="616200" cy="396900"/>
          </a:xfrm>
          <a:prstGeom prst="rect">
            <a:avLst/>
          </a:prstGeom>
          <a:solidFill>
            <a:srgbClr val="005B3A"/>
          </a:solidFill>
          <a:ln w="9525" cap="flat" cmpd="sng">
            <a:solidFill>
              <a:srgbClr val="005B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September</a:t>
            </a:r>
            <a:endParaRPr sz="7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9" name="Google Shape;199;p33"/>
          <p:cNvSpPr/>
          <p:nvPr/>
        </p:nvSpPr>
        <p:spPr>
          <a:xfrm>
            <a:off x="6364875" y="3687725"/>
            <a:ext cx="581400" cy="396900"/>
          </a:xfrm>
          <a:prstGeom prst="rect">
            <a:avLst/>
          </a:prstGeom>
          <a:solidFill>
            <a:srgbClr val="005B3A"/>
          </a:solidFill>
          <a:ln w="9525" cap="flat" cmpd="sng">
            <a:solidFill>
              <a:srgbClr val="005B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November</a:t>
            </a:r>
            <a:endParaRPr sz="7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6" name="Google Shape;236;p33"/>
          <p:cNvSpPr/>
          <p:nvPr/>
        </p:nvSpPr>
        <p:spPr>
          <a:xfrm>
            <a:off x="7154618" y="3687196"/>
            <a:ext cx="581400" cy="396900"/>
          </a:xfrm>
          <a:prstGeom prst="rect">
            <a:avLst/>
          </a:prstGeom>
          <a:solidFill>
            <a:srgbClr val="005B3A"/>
          </a:solidFill>
          <a:ln w="9525" cap="flat" cmpd="sng">
            <a:solidFill>
              <a:srgbClr val="005B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December</a:t>
            </a:r>
            <a:endParaRPr sz="7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4" name="Google Shape;244;p33"/>
          <p:cNvSpPr/>
          <p:nvPr/>
        </p:nvSpPr>
        <p:spPr>
          <a:xfrm>
            <a:off x="5694447" y="2688569"/>
            <a:ext cx="191400" cy="204600"/>
          </a:xfrm>
          <a:prstGeom prst="ellipse">
            <a:avLst/>
          </a:prstGeom>
          <a:solidFill>
            <a:srgbClr val="005B3A"/>
          </a:solidFill>
          <a:ln w="12700" cap="flat" cmpd="sng">
            <a:solidFill>
              <a:srgbClr val="005B3A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5" name="Google Shape;245;p33"/>
          <p:cNvSpPr/>
          <p:nvPr/>
        </p:nvSpPr>
        <p:spPr>
          <a:xfrm>
            <a:off x="7607047" y="2110069"/>
            <a:ext cx="191400" cy="204600"/>
          </a:xfrm>
          <a:prstGeom prst="ellipse">
            <a:avLst/>
          </a:prstGeom>
          <a:solidFill>
            <a:srgbClr val="005B3A"/>
          </a:solidFill>
          <a:ln w="12700" cap="flat" cmpd="sng">
            <a:solidFill>
              <a:srgbClr val="005B3A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5" name="Google Shape;225;p33"/>
          <p:cNvSpPr/>
          <p:nvPr/>
        </p:nvSpPr>
        <p:spPr>
          <a:xfrm>
            <a:off x="8224163" y="3688463"/>
            <a:ext cx="581400" cy="396900"/>
          </a:xfrm>
          <a:prstGeom prst="rect">
            <a:avLst/>
          </a:prstGeom>
          <a:solidFill>
            <a:srgbClr val="005B3A"/>
          </a:solidFill>
          <a:ln w="9525" cap="flat" cmpd="sng">
            <a:solidFill>
              <a:srgbClr val="005B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Now</a:t>
            </a:r>
            <a:endParaRPr sz="7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xmlns="" id="{EC014B4C-0B22-6049-80A7-CCE6E3D7A05D}"/>
              </a:ext>
            </a:extLst>
          </p:cNvPr>
          <p:cNvGrpSpPr/>
          <p:nvPr/>
        </p:nvGrpSpPr>
        <p:grpSpPr>
          <a:xfrm>
            <a:off x="2361009" y="5488866"/>
            <a:ext cx="1720843" cy="321480"/>
            <a:chOff x="0" y="123131"/>
            <a:chExt cx="2373875" cy="308344"/>
          </a:xfrm>
        </p:grpSpPr>
        <p:sp>
          <p:nvSpPr>
            <p:cNvPr id="100" name="Chevron 99">
              <a:extLst>
                <a:ext uri="{FF2B5EF4-FFF2-40B4-BE49-F238E27FC236}">
                  <a16:creationId xmlns:a16="http://schemas.microsoft.com/office/drawing/2014/main" xmlns="" id="{0491D407-23F4-AE4C-A79A-06DD7F8AFB1B}"/>
                </a:ext>
              </a:extLst>
            </p:cNvPr>
            <p:cNvSpPr/>
            <p:nvPr/>
          </p:nvSpPr>
          <p:spPr>
            <a:xfrm>
              <a:off x="0" y="123131"/>
              <a:ext cx="2373875" cy="308344"/>
            </a:xfrm>
            <a:prstGeom prst="chevron">
              <a:avLst/>
            </a:prstGeom>
            <a:solidFill>
              <a:srgbClr val="2AC1F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01" name="Chevron 4">
              <a:extLst>
                <a:ext uri="{FF2B5EF4-FFF2-40B4-BE49-F238E27FC236}">
                  <a16:creationId xmlns:a16="http://schemas.microsoft.com/office/drawing/2014/main" xmlns="" id="{75EB95C0-B9BC-B74F-B4F4-9A3B8AF0FD59}"/>
                </a:ext>
              </a:extLst>
            </p:cNvPr>
            <p:cNvSpPr txBox="1"/>
            <p:nvPr/>
          </p:nvSpPr>
          <p:spPr>
            <a:xfrm>
              <a:off x="154172" y="123131"/>
              <a:ext cx="2065531" cy="3083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Planning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xmlns="" id="{E4F454C1-847A-BD48-B10D-5F07B9623E04}"/>
              </a:ext>
            </a:extLst>
          </p:cNvPr>
          <p:cNvGrpSpPr/>
          <p:nvPr/>
        </p:nvGrpSpPr>
        <p:grpSpPr>
          <a:xfrm>
            <a:off x="4081852" y="5488866"/>
            <a:ext cx="2804781" cy="308344"/>
            <a:chOff x="-94591" y="109706"/>
            <a:chExt cx="2373875" cy="308344"/>
          </a:xfrm>
        </p:grpSpPr>
        <p:sp>
          <p:nvSpPr>
            <p:cNvPr id="103" name="Chevron 102">
              <a:extLst>
                <a:ext uri="{FF2B5EF4-FFF2-40B4-BE49-F238E27FC236}">
                  <a16:creationId xmlns:a16="http://schemas.microsoft.com/office/drawing/2014/main" xmlns="" id="{376FB43D-BDDA-C745-8683-0EE2DF9F9D3A}"/>
                </a:ext>
              </a:extLst>
            </p:cNvPr>
            <p:cNvSpPr/>
            <p:nvPr/>
          </p:nvSpPr>
          <p:spPr>
            <a:xfrm>
              <a:off x="-94591" y="109706"/>
              <a:ext cx="2373875" cy="308344"/>
            </a:xfrm>
            <a:prstGeom prst="chevron">
              <a:avLst/>
            </a:prstGeom>
            <a:solidFill>
              <a:srgbClr val="2AC1F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" name="Chevron 4">
              <a:extLst>
                <a:ext uri="{FF2B5EF4-FFF2-40B4-BE49-F238E27FC236}">
                  <a16:creationId xmlns:a16="http://schemas.microsoft.com/office/drawing/2014/main" xmlns="" id="{EA551365-4C15-504C-88E1-756437D521B7}"/>
                </a:ext>
              </a:extLst>
            </p:cNvPr>
            <p:cNvSpPr txBox="1"/>
            <p:nvPr/>
          </p:nvSpPr>
          <p:spPr>
            <a:xfrm>
              <a:off x="90800" y="109706"/>
              <a:ext cx="2065531" cy="3083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Eligibility Expansion</a:t>
              </a:r>
            </a:p>
          </p:txBody>
        </p:sp>
      </p:grpSp>
      <p:sp>
        <p:nvSpPr>
          <p:cNvPr id="105" name="Chevron 104">
            <a:extLst>
              <a:ext uri="{FF2B5EF4-FFF2-40B4-BE49-F238E27FC236}">
                <a16:creationId xmlns:a16="http://schemas.microsoft.com/office/drawing/2014/main" xmlns="" id="{E8169C53-DE26-8144-9FFA-CA8F0303FCE3}"/>
              </a:ext>
            </a:extLst>
          </p:cNvPr>
          <p:cNvSpPr/>
          <p:nvPr/>
        </p:nvSpPr>
        <p:spPr>
          <a:xfrm>
            <a:off x="6840434" y="5480819"/>
            <a:ext cx="2277616" cy="308344"/>
          </a:xfrm>
          <a:prstGeom prst="chevron">
            <a:avLst/>
          </a:prstGeom>
          <a:solidFill>
            <a:srgbClr val="2AC1F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1200" dirty="0"/>
              <a:t>School-Based Outreach</a:t>
            </a:r>
          </a:p>
        </p:txBody>
      </p:sp>
      <p:pic>
        <p:nvPicPr>
          <p:cNvPr id="1026" name="Picture 2" descr="Kids First Chicago">
            <a:extLst>
              <a:ext uri="{FF2B5EF4-FFF2-40B4-BE49-F238E27FC236}">
                <a16:creationId xmlns:a16="http://schemas.microsoft.com/office/drawing/2014/main" xmlns="" id="{17AB281F-D14E-274F-941C-732DAAEC9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46" y="5902454"/>
            <a:ext cx="1091659" cy="94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Slide Number Placeholder 6">
            <a:extLst>
              <a:ext uri="{FF2B5EF4-FFF2-40B4-BE49-F238E27FC236}">
                <a16:creationId xmlns:a16="http://schemas.microsoft.com/office/drawing/2014/main" xmlns="" id="{2414AC3F-DED7-5840-BB35-AB2EA5F251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0144" y="6301815"/>
            <a:ext cx="640080" cy="365125"/>
          </a:xfrm>
          <a:prstGeom prst="rect">
            <a:avLst/>
          </a:prstGeom>
        </p:spPr>
        <p:txBody>
          <a:bodyPr/>
          <a:lstStyle/>
          <a:p>
            <a:fld id="{DA0FEFA9-D4F0-4BC3-A8F9-F658CD0172B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348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325B953-7812-144F-9CA8-E2A42807C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CCF984-64AA-42B4-8D2F-66BCDE3A50F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98ECE80-0AE0-4984-9E3C-101AD1646866}"/>
              </a:ext>
            </a:extLst>
          </p:cNvPr>
          <p:cNvSpPr txBox="1">
            <a:spLocks/>
          </p:cNvSpPr>
          <p:nvPr/>
        </p:nvSpPr>
        <p:spPr>
          <a:xfrm>
            <a:off x="711503" y="564602"/>
            <a:ext cx="3242105" cy="27752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cap="none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Cross-sector partnerships make Chicago Connected possible</a:t>
            </a:r>
          </a:p>
        </p:txBody>
      </p:sp>
      <p:cxnSp>
        <p:nvCxnSpPr>
          <p:cNvPr id="74" name="Elbow Connector 73">
            <a:extLst>
              <a:ext uri="{FF2B5EF4-FFF2-40B4-BE49-F238E27FC236}">
                <a16:creationId xmlns:a16="http://schemas.microsoft.com/office/drawing/2014/main" xmlns="" id="{D86FCA9C-66CC-E04D-B6F2-A3086978BEC9}"/>
              </a:ext>
            </a:extLst>
          </p:cNvPr>
          <p:cNvCxnSpPr/>
          <p:nvPr/>
        </p:nvCxnSpPr>
        <p:spPr bwMode="auto">
          <a:xfrm rot="5400000" flipH="1" flipV="1">
            <a:off x="4946507" y="3223077"/>
            <a:ext cx="34669" cy="1418071"/>
          </a:xfrm>
          <a:prstGeom prst="bentConnector4">
            <a:avLst>
              <a:gd name="adj1" fmla="val -659379"/>
              <a:gd name="adj2" fmla="val 74658"/>
            </a:avLst>
          </a:prstGeom>
          <a:solidFill>
            <a:schemeClr val="accent1"/>
          </a:solidFill>
          <a:ln w="152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xmlns="" id="{35AA603F-C4F2-4C46-A0E1-A150163FDCFF}"/>
              </a:ext>
            </a:extLst>
          </p:cNvPr>
          <p:cNvCxnSpPr/>
          <p:nvPr/>
        </p:nvCxnSpPr>
        <p:spPr bwMode="auto">
          <a:xfrm rot="16200000" flipH="1">
            <a:off x="4590385" y="3200585"/>
            <a:ext cx="1605231" cy="52800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52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Elbow Connector 75">
            <a:extLst>
              <a:ext uri="{FF2B5EF4-FFF2-40B4-BE49-F238E27FC236}">
                <a16:creationId xmlns:a16="http://schemas.microsoft.com/office/drawing/2014/main" xmlns="" id="{CC21B4BC-9DB1-FB4C-9C05-89636F8E01BE}"/>
              </a:ext>
            </a:extLst>
          </p:cNvPr>
          <p:cNvCxnSpPr>
            <a:cxnSpLocks/>
          </p:cNvCxnSpPr>
          <p:nvPr/>
        </p:nvCxnSpPr>
        <p:spPr bwMode="auto">
          <a:xfrm>
            <a:off x="4480753" y="4823563"/>
            <a:ext cx="1398677" cy="38145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52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Elbow Connector 76">
            <a:extLst>
              <a:ext uri="{FF2B5EF4-FFF2-40B4-BE49-F238E27FC236}">
                <a16:creationId xmlns:a16="http://schemas.microsoft.com/office/drawing/2014/main" xmlns="" id="{1B3094BA-AA5F-CA4F-AEC9-1BBAAE31A0AB}"/>
              </a:ext>
            </a:extLst>
          </p:cNvPr>
          <p:cNvCxnSpPr/>
          <p:nvPr/>
        </p:nvCxnSpPr>
        <p:spPr bwMode="auto">
          <a:xfrm rot="5400000">
            <a:off x="6009005" y="3145195"/>
            <a:ext cx="1271526" cy="826491"/>
          </a:xfrm>
          <a:prstGeom prst="bentConnector3">
            <a:avLst>
              <a:gd name="adj1" fmla="val 20627"/>
            </a:avLst>
          </a:prstGeom>
          <a:solidFill>
            <a:schemeClr val="accent1"/>
          </a:solidFill>
          <a:ln w="152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Elbow Connector 77">
            <a:extLst>
              <a:ext uri="{FF2B5EF4-FFF2-40B4-BE49-F238E27FC236}">
                <a16:creationId xmlns:a16="http://schemas.microsoft.com/office/drawing/2014/main" xmlns="" id="{9C580634-6DD3-EE42-8DAC-5CE0F95E8234}"/>
              </a:ext>
            </a:extLst>
          </p:cNvPr>
          <p:cNvCxnSpPr/>
          <p:nvPr/>
        </p:nvCxnSpPr>
        <p:spPr bwMode="auto">
          <a:xfrm rot="10800000" flipV="1">
            <a:off x="6282475" y="3488462"/>
            <a:ext cx="896836" cy="32153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52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Elbow Connector 78">
            <a:extLst>
              <a:ext uri="{FF2B5EF4-FFF2-40B4-BE49-F238E27FC236}">
                <a16:creationId xmlns:a16="http://schemas.microsoft.com/office/drawing/2014/main" xmlns="" id="{E8DB08B6-890C-F84C-8BE1-1E2B14E38BD2}"/>
              </a:ext>
            </a:extLst>
          </p:cNvPr>
          <p:cNvCxnSpPr/>
          <p:nvPr/>
        </p:nvCxnSpPr>
        <p:spPr bwMode="auto">
          <a:xfrm rot="10800000">
            <a:off x="6215698" y="4505681"/>
            <a:ext cx="1335101" cy="508610"/>
          </a:xfrm>
          <a:prstGeom prst="bentConnector3">
            <a:avLst>
              <a:gd name="adj1" fmla="val 25724"/>
            </a:avLst>
          </a:prstGeom>
          <a:solidFill>
            <a:schemeClr val="accent1"/>
          </a:solidFill>
          <a:ln w="152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Elbow Connector 79">
            <a:extLst>
              <a:ext uri="{FF2B5EF4-FFF2-40B4-BE49-F238E27FC236}">
                <a16:creationId xmlns:a16="http://schemas.microsoft.com/office/drawing/2014/main" xmlns="" id="{5E93BED7-1092-3F44-B6D8-149F86101CC4}"/>
              </a:ext>
            </a:extLst>
          </p:cNvPr>
          <p:cNvCxnSpPr/>
          <p:nvPr/>
        </p:nvCxnSpPr>
        <p:spPr bwMode="auto">
          <a:xfrm rot="5400000">
            <a:off x="4881519" y="2781536"/>
            <a:ext cx="2441754" cy="23483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52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AD84D262-02D3-1044-8D93-A83A3F0ECFB4}"/>
              </a:ext>
            </a:extLst>
          </p:cNvPr>
          <p:cNvGrpSpPr/>
          <p:nvPr/>
        </p:nvGrpSpPr>
        <p:grpSpPr>
          <a:xfrm>
            <a:off x="5187256" y="4112406"/>
            <a:ext cx="1716558" cy="2745594"/>
            <a:chOff x="2435225" y="22552"/>
            <a:chExt cx="4273550" cy="6835448"/>
          </a:xfrm>
          <a:solidFill>
            <a:schemeClr val="tx1"/>
          </a:solidFill>
        </p:grpSpPr>
        <p:sp>
          <p:nvSpPr>
            <p:cNvPr id="82" name="Freeform 5">
              <a:extLst>
                <a:ext uri="{FF2B5EF4-FFF2-40B4-BE49-F238E27FC236}">
                  <a16:creationId xmlns:a16="http://schemas.microsoft.com/office/drawing/2014/main" xmlns="" id="{CFB55F6E-96AE-224F-81AC-D94D4F08A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126" y="22552"/>
              <a:ext cx="2317751" cy="634999"/>
            </a:xfrm>
            <a:custGeom>
              <a:avLst/>
              <a:gdLst>
                <a:gd name="T0" fmla="*/ 1460 w 1460"/>
                <a:gd name="T1" fmla="*/ 57 h 400"/>
                <a:gd name="T2" fmla="*/ 1460 w 1460"/>
                <a:gd name="T3" fmla="*/ 57 h 400"/>
                <a:gd name="T4" fmla="*/ 1458 w 1460"/>
                <a:gd name="T5" fmla="*/ 45 h 400"/>
                <a:gd name="T6" fmla="*/ 1454 w 1460"/>
                <a:gd name="T7" fmla="*/ 35 h 400"/>
                <a:gd name="T8" fmla="*/ 1449 w 1460"/>
                <a:gd name="T9" fmla="*/ 24 h 400"/>
                <a:gd name="T10" fmla="*/ 1443 w 1460"/>
                <a:gd name="T11" fmla="*/ 17 h 400"/>
                <a:gd name="T12" fmla="*/ 1434 w 1460"/>
                <a:gd name="T13" fmla="*/ 9 h 400"/>
                <a:gd name="T14" fmla="*/ 1424 w 1460"/>
                <a:gd name="T15" fmla="*/ 4 h 400"/>
                <a:gd name="T16" fmla="*/ 1413 w 1460"/>
                <a:gd name="T17" fmla="*/ 0 h 400"/>
                <a:gd name="T18" fmla="*/ 1402 w 1460"/>
                <a:gd name="T19" fmla="*/ 0 h 400"/>
                <a:gd name="T20" fmla="*/ 58 w 1460"/>
                <a:gd name="T21" fmla="*/ 0 h 400"/>
                <a:gd name="T22" fmla="*/ 58 w 1460"/>
                <a:gd name="T23" fmla="*/ 0 h 400"/>
                <a:gd name="T24" fmla="*/ 47 w 1460"/>
                <a:gd name="T25" fmla="*/ 0 h 400"/>
                <a:gd name="T26" fmla="*/ 35 w 1460"/>
                <a:gd name="T27" fmla="*/ 4 h 400"/>
                <a:gd name="T28" fmla="*/ 26 w 1460"/>
                <a:gd name="T29" fmla="*/ 9 h 400"/>
                <a:gd name="T30" fmla="*/ 17 w 1460"/>
                <a:gd name="T31" fmla="*/ 17 h 400"/>
                <a:gd name="T32" fmla="*/ 11 w 1460"/>
                <a:gd name="T33" fmla="*/ 24 h 400"/>
                <a:gd name="T34" fmla="*/ 4 w 1460"/>
                <a:gd name="T35" fmla="*/ 35 h 400"/>
                <a:gd name="T36" fmla="*/ 2 w 1460"/>
                <a:gd name="T37" fmla="*/ 45 h 400"/>
                <a:gd name="T38" fmla="*/ 0 w 1460"/>
                <a:gd name="T39" fmla="*/ 57 h 400"/>
                <a:gd name="T40" fmla="*/ 0 w 1460"/>
                <a:gd name="T41" fmla="*/ 400 h 400"/>
                <a:gd name="T42" fmla="*/ 1460 w 1460"/>
                <a:gd name="T43" fmla="*/ 400 h 400"/>
                <a:gd name="T44" fmla="*/ 1460 w 1460"/>
                <a:gd name="T45" fmla="*/ 5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60" h="400">
                  <a:moveTo>
                    <a:pt x="1460" y="57"/>
                  </a:moveTo>
                  <a:lnTo>
                    <a:pt x="1460" y="57"/>
                  </a:lnTo>
                  <a:lnTo>
                    <a:pt x="1458" y="45"/>
                  </a:lnTo>
                  <a:lnTo>
                    <a:pt x="1454" y="35"/>
                  </a:lnTo>
                  <a:lnTo>
                    <a:pt x="1449" y="24"/>
                  </a:lnTo>
                  <a:lnTo>
                    <a:pt x="1443" y="17"/>
                  </a:lnTo>
                  <a:lnTo>
                    <a:pt x="1434" y="9"/>
                  </a:lnTo>
                  <a:lnTo>
                    <a:pt x="1424" y="4"/>
                  </a:lnTo>
                  <a:lnTo>
                    <a:pt x="1413" y="0"/>
                  </a:lnTo>
                  <a:lnTo>
                    <a:pt x="1402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47" y="0"/>
                  </a:lnTo>
                  <a:lnTo>
                    <a:pt x="35" y="4"/>
                  </a:lnTo>
                  <a:lnTo>
                    <a:pt x="26" y="9"/>
                  </a:lnTo>
                  <a:lnTo>
                    <a:pt x="17" y="17"/>
                  </a:lnTo>
                  <a:lnTo>
                    <a:pt x="11" y="24"/>
                  </a:lnTo>
                  <a:lnTo>
                    <a:pt x="4" y="35"/>
                  </a:lnTo>
                  <a:lnTo>
                    <a:pt x="2" y="45"/>
                  </a:lnTo>
                  <a:lnTo>
                    <a:pt x="0" y="57"/>
                  </a:lnTo>
                  <a:lnTo>
                    <a:pt x="0" y="400"/>
                  </a:lnTo>
                  <a:lnTo>
                    <a:pt x="1460" y="400"/>
                  </a:lnTo>
                  <a:lnTo>
                    <a:pt x="146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83" name="Freeform 6">
              <a:extLst>
                <a:ext uri="{FF2B5EF4-FFF2-40B4-BE49-F238E27FC236}">
                  <a16:creationId xmlns:a16="http://schemas.microsoft.com/office/drawing/2014/main" xmlns="" id="{B690F8CB-3C73-AC4D-8E2B-AF4B84240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5225" y="5880100"/>
              <a:ext cx="4273550" cy="977900"/>
            </a:xfrm>
            <a:custGeom>
              <a:avLst/>
              <a:gdLst>
                <a:gd name="T0" fmla="*/ 2076 w 2692"/>
                <a:gd name="T1" fmla="*/ 4 h 616"/>
                <a:gd name="T2" fmla="*/ 616 w 2692"/>
                <a:gd name="T3" fmla="*/ 0 h 616"/>
                <a:gd name="T4" fmla="*/ 615 w 2692"/>
                <a:gd name="T5" fmla="*/ 32 h 616"/>
                <a:gd name="T6" fmla="*/ 609 w 2692"/>
                <a:gd name="T7" fmla="*/ 94 h 616"/>
                <a:gd name="T8" fmla="*/ 597 w 2692"/>
                <a:gd name="T9" fmla="*/ 154 h 616"/>
                <a:gd name="T10" fmla="*/ 579 w 2692"/>
                <a:gd name="T11" fmla="*/ 212 h 616"/>
                <a:gd name="T12" fmla="*/ 556 w 2692"/>
                <a:gd name="T13" fmla="*/ 267 h 616"/>
                <a:gd name="T14" fmla="*/ 526 w 2692"/>
                <a:gd name="T15" fmla="*/ 320 h 616"/>
                <a:gd name="T16" fmla="*/ 494 w 2692"/>
                <a:gd name="T17" fmla="*/ 369 h 616"/>
                <a:gd name="T18" fmla="*/ 456 w 2692"/>
                <a:gd name="T19" fmla="*/ 414 h 616"/>
                <a:gd name="T20" fmla="*/ 414 w 2692"/>
                <a:gd name="T21" fmla="*/ 456 h 616"/>
                <a:gd name="T22" fmla="*/ 368 w 2692"/>
                <a:gd name="T23" fmla="*/ 494 h 616"/>
                <a:gd name="T24" fmla="*/ 319 w 2692"/>
                <a:gd name="T25" fmla="*/ 527 h 616"/>
                <a:gd name="T26" fmla="*/ 266 w 2692"/>
                <a:gd name="T27" fmla="*/ 556 h 616"/>
                <a:gd name="T28" fmla="*/ 211 w 2692"/>
                <a:gd name="T29" fmla="*/ 579 h 616"/>
                <a:gd name="T30" fmla="*/ 153 w 2692"/>
                <a:gd name="T31" fmla="*/ 597 h 616"/>
                <a:gd name="T32" fmla="*/ 94 w 2692"/>
                <a:gd name="T33" fmla="*/ 610 h 616"/>
                <a:gd name="T34" fmla="*/ 31 w 2692"/>
                <a:gd name="T35" fmla="*/ 616 h 616"/>
                <a:gd name="T36" fmla="*/ 2692 w 2692"/>
                <a:gd name="T37" fmla="*/ 616 h 616"/>
                <a:gd name="T38" fmla="*/ 2660 w 2692"/>
                <a:gd name="T39" fmla="*/ 616 h 616"/>
                <a:gd name="T40" fmla="*/ 2598 w 2692"/>
                <a:gd name="T41" fmla="*/ 610 h 616"/>
                <a:gd name="T42" fmla="*/ 2538 w 2692"/>
                <a:gd name="T43" fmla="*/ 597 h 616"/>
                <a:gd name="T44" fmla="*/ 2480 w 2692"/>
                <a:gd name="T45" fmla="*/ 579 h 616"/>
                <a:gd name="T46" fmla="*/ 2424 w 2692"/>
                <a:gd name="T47" fmla="*/ 556 h 616"/>
                <a:gd name="T48" fmla="*/ 2372 w 2692"/>
                <a:gd name="T49" fmla="*/ 527 h 616"/>
                <a:gd name="T50" fmla="*/ 2323 w 2692"/>
                <a:gd name="T51" fmla="*/ 494 h 616"/>
                <a:gd name="T52" fmla="*/ 2278 w 2692"/>
                <a:gd name="T53" fmla="*/ 456 h 616"/>
                <a:gd name="T54" fmla="*/ 2235 w 2692"/>
                <a:gd name="T55" fmla="*/ 414 h 616"/>
                <a:gd name="T56" fmla="*/ 2198 w 2692"/>
                <a:gd name="T57" fmla="*/ 369 h 616"/>
                <a:gd name="T58" fmla="*/ 2164 w 2692"/>
                <a:gd name="T59" fmla="*/ 320 h 616"/>
                <a:gd name="T60" fmla="*/ 2136 w 2692"/>
                <a:gd name="T61" fmla="*/ 267 h 616"/>
                <a:gd name="T62" fmla="*/ 2113 w 2692"/>
                <a:gd name="T63" fmla="*/ 212 h 616"/>
                <a:gd name="T64" fmla="*/ 2095 w 2692"/>
                <a:gd name="T65" fmla="*/ 154 h 616"/>
                <a:gd name="T66" fmla="*/ 2082 w 2692"/>
                <a:gd name="T67" fmla="*/ 94 h 616"/>
                <a:gd name="T68" fmla="*/ 2076 w 2692"/>
                <a:gd name="T69" fmla="*/ 32 h 616"/>
                <a:gd name="T70" fmla="*/ 2076 w 2692"/>
                <a:gd name="T71" fmla="*/ 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92" h="616">
                  <a:moveTo>
                    <a:pt x="2076" y="0"/>
                  </a:moveTo>
                  <a:lnTo>
                    <a:pt x="2076" y="4"/>
                  </a:lnTo>
                  <a:lnTo>
                    <a:pt x="616" y="4"/>
                  </a:lnTo>
                  <a:lnTo>
                    <a:pt x="616" y="0"/>
                  </a:lnTo>
                  <a:lnTo>
                    <a:pt x="616" y="0"/>
                  </a:lnTo>
                  <a:lnTo>
                    <a:pt x="615" y="32"/>
                  </a:lnTo>
                  <a:lnTo>
                    <a:pt x="613" y="63"/>
                  </a:lnTo>
                  <a:lnTo>
                    <a:pt x="609" y="94"/>
                  </a:lnTo>
                  <a:lnTo>
                    <a:pt x="604" y="125"/>
                  </a:lnTo>
                  <a:lnTo>
                    <a:pt x="597" y="154"/>
                  </a:lnTo>
                  <a:lnTo>
                    <a:pt x="588" y="184"/>
                  </a:lnTo>
                  <a:lnTo>
                    <a:pt x="579" y="212"/>
                  </a:lnTo>
                  <a:lnTo>
                    <a:pt x="567" y="240"/>
                  </a:lnTo>
                  <a:lnTo>
                    <a:pt x="556" y="267"/>
                  </a:lnTo>
                  <a:lnTo>
                    <a:pt x="542" y="294"/>
                  </a:lnTo>
                  <a:lnTo>
                    <a:pt x="526" y="320"/>
                  </a:lnTo>
                  <a:lnTo>
                    <a:pt x="511" y="345"/>
                  </a:lnTo>
                  <a:lnTo>
                    <a:pt x="494" y="369"/>
                  </a:lnTo>
                  <a:lnTo>
                    <a:pt x="475" y="392"/>
                  </a:lnTo>
                  <a:lnTo>
                    <a:pt x="456" y="414"/>
                  </a:lnTo>
                  <a:lnTo>
                    <a:pt x="435" y="436"/>
                  </a:lnTo>
                  <a:lnTo>
                    <a:pt x="414" y="456"/>
                  </a:lnTo>
                  <a:lnTo>
                    <a:pt x="391" y="476"/>
                  </a:lnTo>
                  <a:lnTo>
                    <a:pt x="368" y="494"/>
                  </a:lnTo>
                  <a:lnTo>
                    <a:pt x="345" y="512"/>
                  </a:lnTo>
                  <a:lnTo>
                    <a:pt x="319" y="527"/>
                  </a:lnTo>
                  <a:lnTo>
                    <a:pt x="293" y="543"/>
                  </a:lnTo>
                  <a:lnTo>
                    <a:pt x="266" y="556"/>
                  </a:lnTo>
                  <a:lnTo>
                    <a:pt x="239" y="568"/>
                  </a:lnTo>
                  <a:lnTo>
                    <a:pt x="211" y="579"/>
                  </a:lnTo>
                  <a:lnTo>
                    <a:pt x="183" y="589"/>
                  </a:lnTo>
                  <a:lnTo>
                    <a:pt x="153" y="597"/>
                  </a:lnTo>
                  <a:lnTo>
                    <a:pt x="124" y="604"/>
                  </a:lnTo>
                  <a:lnTo>
                    <a:pt x="94" y="610"/>
                  </a:lnTo>
                  <a:lnTo>
                    <a:pt x="63" y="613"/>
                  </a:lnTo>
                  <a:lnTo>
                    <a:pt x="31" y="616"/>
                  </a:lnTo>
                  <a:lnTo>
                    <a:pt x="0" y="616"/>
                  </a:lnTo>
                  <a:lnTo>
                    <a:pt x="2692" y="616"/>
                  </a:lnTo>
                  <a:lnTo>
                    <a:pt x="2692" y="616"/>
                  </a:lnTo>
                  <a:lnTo>
                    <a:pt x="2660" y="616"/>
                  </a:lnTo>
                  <a:lnTo>
                    <a:pt x="2629" y="613"/>
                  </a:lnTo>
                  <a:lnTo>
                    <a:pt x="2598" y="610"/>
                  </a:lnTo>
                  <a:lnTo>
                    <a:pt x="2567" y="604"/>
                  </a:lnTo>
                  <a:lnTo>
                    <a:pt x="2538" y="597"/>
                  </a:lnTo>
                  <a:lnTo>
                    <a:pt x="2508" y="589"/>
                  </a:lnTo>
                  <a:lnTo>
                    <a:pt x="2480" y="579"/>
                  </a:lnTo>
                  <a:lnTo>
                    <a:pt x="2451" y="568"/>
                  </a:lnTo>
                  <a:lnTo>
                    <a:pt x="2424" y="556"/>
                  </a:lnTo>
                  <a:lnTo>
                    <a:pt x="2399" y="543"/>
                  </a:lnTo>
                  <a:lnTo>
                    <a:pt x="2372" y="527"/>
                  </a:lnTo>
                  <a:lnTo>
                    <a:pt x="2347" y="512"/>
                  </a:lnTo>
                  <a:lnTo>
                    <a:pt x="2323" y="494"/>
                  </a:lnTo>
                  <a:lnTo>
                    <a:pt x="2300" y="476"/>
                  </a:lnTo>
                  <a:lnTo>
                    <a:pt x="2278" y="456"/>
                  </a:lnTo>
                  <a:lnTo>
                    <a:pt x="2256" y="436"/>
                  </a:lnTo>
                  <a:lnTo>
                    <a:pt x="2235" y="414"/>
                  </a:lnTo>
                  <a:lnTo>
                    <a:pt x="2216" y="392"/>
                  </a:lnTo>
                  <a:lnTo>
                    <a:pt x="2198" y="369"/>
                  </a:lnTo>
                  <a:lnTo>
                    <a:pt x="2181" y="345"/>
                  </a:lnTo>
                  <a:lnTo>
                    <a:pt x="2164" y="320"/>
                  </a:lnTo>
                  <a:lnTo>
                    <a:pt x="2150" y="294"/>
                  </a:lnTo>
                  <a:lnTo>
                    <a:pt x="2136" y="267"/>
                  </a:lnTo>
                  <a:lnTo>
                    <a:pt x="2123" y="240"/>
                  </a:lnTo>
                  <a:lnTo>
                    <a:pt x="2113" y="212"/>
                  </a:lnTo>
                  <a:lnTo>
                    <a:pt x="2103" y="184"/>
                  </a:lnTo>
                  <a:lnTo>
                    <a:pt x="2095" y="154"/>
                  </a:lnTo>
                  <a:lnTo>
                    <a:pt x="2088" y="125"/>
                  </a:lnTo>
                  <a:lnTo>
                    <a:pt x="2082" y="94"/>
                  </a:lnTo>
                  <a:lnTo>
                    <a:pt x="2078" y="63"/>
                  </a:lnTo>
                  <a:lnTo>
                    <a:pt x="2076" y="32"/>
                  </a:lnTo>
                  <a:lnTo>
                    <a:pt x="2076" y="0"/>
                  </a:lnTo>
                  <a:lnTo>
                    <a:pt x="20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84" name="Rectangle 7">
              <a:extLst>
                <a:ext uri="{FF2B5EF4-FFF2-40B4-BE49-F238E27FC236}">
                  <a16:creationId xmlns:a16="http://schemas.microsoft.com/office/drawing/2014/main" xmlns="" id="{4C3A2CA9-C71F-AD43-9756-904374EFC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3126" y="646276"/>
              <a:ext cx="2317751" cy="52514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5487250A-E54A-2C43-AD9C-AD66A266D97E}"/>
              </a:ext>
            </a:extLst>
          </p:cNvPr>
          <p:cNvSpPr/>
          <p:nvPr/>
        </p:nvSpPr>
        <p:spPr bwMode="auto">
          <a:xfrm>
            <a:off x="3074158" y="4143572"/>
            <a:ext cx="1398677" cy="1398677"/>
          </a:xfrm>
          <a:prstGeom prst="ellipse">
            <a:avLst/>
          </a:prstGeom>
          <a:solidFill>
            <a:srgbClr val="00B0F0">
              <a:alpha val="50196"/>
            </a:srgbClr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+mn-lt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817ACE2F-6065-9749-80C4-B354D9808D0C}"/>
              </a:ext>
            </a:extLst>
          </p:cNvPr>
          <p:cNvSpPr/>
          <p:nvPr/>
        </p:nvSpPr>
        <p:spPr bwMode="auto">
          <a:xfrm>
            <a:off x="3571191" y="2550770"/>
            <a:ext cx="1398677" cy="1398677"/>
          </a:xfrm>
          <a:prstGeom prst="ellipse">
            <a:avLst/>
          </a:prstGeom>
          <a:solidFill>
            <a:srgbClr val="00B0F0">
              <a:alpha val="50196"/>
            </a:srgbClr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+mn-lt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xmlns="" id="{4A4FCCCF-FDB1-1A42-852B-BC84435F4D69}"/>
              </a:ext>
            </a:extLst>
          </p:cNvPr>
          <p:cNvSpPr/>
          <p:nvPr/>
        </p:nvSpPr>
        <p:spPr bwMode="auto">
          <a:xfrm>
            <a:off x="7179312" y="2789124"/>
            <a:ext cx="1398677" cy="1398677"/>
          </a:xfrm>
          <a:prstGeom prst="ellipse">
            <a:avLst/>
          </a:prstGeom>
          <a:solidFill>
            <a:srgbClr val="00B0F0">
              <a:alpha val="50196"/>
            </a:srgbClr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+mn-lt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29CAB780-98D6-FE4E-AAE2-F4E31D2DBC56}"/>
              </a:ext>
            </a:extLst>
          </p:cNvPr>
          <p:cNvSpPr/>
          <p:nvPr/>
        </p:nvSpPr>
        <p:spPr bwMode="auto">
          <a:xfrm>
            <a:off x="7550799" y="4314954"/>
            <a:ext cx="1398677" cy="1398677"/>
          </a:xfrm>
          <a:prstGeom prst="ellipse">
            <a:avLst/>
          </a:prstGeom>
          <a:solidFill>
            <a:srgbClr val="00B0F0">
              <a:alpha val="50196"/>
            </a:srgbClr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+mn-lt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819CDF1E-1C86-FA4B-ABCE-DA00BA7A2A86}"/>
              </a:ext>
            </a:extLst>
          </p:cNvPr>
          <p:cNvSpPr/>
          <p:nvPr/>
        </p:nvSpPr>
        <p:spPr bwMode="auto">
          <a:xfrm>
            <a:off x="4429660" y="1263295"/>
            <a:ext cx="1398677" cy="1398677"/>
          </a:xfrm>
          <a:prstGeom prst="ellipse">
            <a:avLst/>
          </a:prstGeom>
          <a:solidFill>
            <a:srgbClr val="00B0F0">
              <a:alpha val="50196"/>
            </a:srgbClr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+mn-lt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xmlns="" id="{0F362301-81AC-1749-8A81-29BA42D903AA}"/>
              </a:ext>
            </a:extLst>
          </p:cNvPr>
          <p:cNvSpPr/>
          <p:nvPr/>
        </p:nvSpPr>
        <p:spPr bwMode="auto">
          <a:xfrm>
            <a:off x="6358676" y="1524001"/>
            <a:ext cx="1398677" cy="1398677"/>
          </a:xfrm>
          <a:prstGeom prst="ellipse">
            <a:avLst/>
          </a:prstGeom>
          <a:solidFill>
            <a:srgbClr val="00B0F0">
              <a:alpha val="50196"/>
            </a:srgbClr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+mn-lt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xmlns="" id="{CC61450C-EA2E-6B4F-844E-B306BBD10FF7}"/>
              </a:ext>
            </a:extLst>
          </p:cNvPr>
          <p:cNvSpPr/>
          <p:nvPr/>
        </p:nvSpPr>
        <p:spPr bwMode="auto">
          <a:xfrm>
            <a:off x="5520476" y="279401"/>
            <a:ext cx="1398677" cy="1398677"/>
          </a:xfrm>
          <a:prstGeom prst="ellipse">
            <a:avLst/>
          </a:prstGeom>
          <a:solidFill>
            <a:srgbClr val="00B0F0">
              <a:alpha val="50196"/>
            </a:srgbClr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+mn-lt"/>
            </a:endParaRPr>
          </a:p>
        </p:txBody>
      </p:sp>
      <p:sp>
        <p:nvSpPr>
          <p:cNvPr id="100" name="Text Placeholder 151">
            <a:extLst>
              <a:ext uri="{FF2B5EF4-FFF2-40B4-BE49-F238E27FC236}">
                <a16:creationId xmlns:a16="http://schemas.microsoft.com/office/drawing/2014/main" xmlns="" id="{62964362-2916-FD47-9348-BE7D04471471}"/>
              </a:ext>
            </a:extLst>
          </p:cNvPr>
          <p:cNvSpPr txBox="1">
            <a:spLocks/>
          </p:cNvSpPr>
          <p:nvPr/>
        </p:nvSpPr>
        <p:spPr>
          <a:xfrm>
            <a:off x="3059834" y="4748752"/>
            <a:ext cx="1456267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lang="en-US" sz="1400" kern="1200" cap="non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Office of Mayor Lightfoot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01" name="Text Placeholder 154">
            <a:extLst>
              <a:ext uri="{FF2B5EF4-FFF2-40B4-BE49-F238E27FC236}">
                <a16:creationId xmlns:a16="http://schemas.microsoft.com/office/drawing/2014/main" xmlns="" id="{FB5E3952-AA46-4545-B819-BE296D4281EF}"/>
              </a:ext>
            </a:extLst>
          </p:cNvPr>
          <p:cNvSpPr txBox="1">
            <a:spLocks/>
          </p:cNvSpPr>
          <p:nvPr/>
        </p:nvSpPr>
        <p:spPr>
          <a:xfrm>
            <a:off x="3505683" y="3206178"/>
            <a:ext cx="1456267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lang="en-US" sz="1400" kern="1200" cap="non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Chicago Public Schools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02" name="Text Placeholder 156">
            <a:extLst>
              <a:ext uri="{FF2B5EF4-FFF2-40B4-BE49-F238E27FC236}">
                <a16:creationId xmlns:a16="http://schemas.microsoft.com/office/drawing/2014/main" xmlns="" id="{52D7855F-94AB-7747-B3D4-4850B7AC4D24}"/>
              </a:ext>
            </a:extLst>
          </p:cNvPr>
          <p:cNvSpPr txBox="1">
            <a:spLocks/>
          </p:cNvSpPr>
          <p:nvPr/>
        </p:nvSpPr>
        <p:spPr>
          <a:xfrm>
            <a:off x="4402180" y="1900269"/>
            <a:ext cx="1456267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lang="en-US" sz="1400" kern="1200" cap="non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United Way of Metro Chicago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104" name="Graphic 12" descr="Bank">
            <a:extLst>
              <a:ext uri="{FF2B5EF4-FFF2-40B4-BE49-F238E27FC236}">
                <a16:creationId xmlns:a16="http://schemas.microsoft.com/office/drawing/2014/main" xmlns="" id="{DCBC68D8-DC7E-0549-911C-C31187FCC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500565" y="4241279"/>
            <a:ext cx="574804" cy="574804"/>
          </a:xfrm>
          <a:prstGeom prst="rect">
            <a:avLst/>
          </a:prstGeom>
        </p:spPr>
      </p:pic>
      <p:pic>
        <p:nvPicPr>
          <p:cNvPr id="105" name="Graphic 16" descr="Classroom">
            <a:extLst>
              <a:ext uri="{FF2B5EF4-FFF2-40B4-BE49-F238E27FC236}">
                <a16:creationId xmlns:a16="http://schemas.microsoft.com/office/drawing/2014/main" xmlns="" id="{F28D91E3-3D92-5148-B1FC-FD526BBD1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972206" y="2783107"/>
            <a:ext cx="523220" cy="523220"/>
          </a:xfrm>
          <a:prstGeom prst="rect">
            <a:avLst/>
          </a:prstGeom>
        </p:spPr>
      </p:pic>
      <p:pic>
        <p:nvPicPr>
          <p:cNvPr id="107" name="Picture 2" descr="United Way Logo PNG Transparent &amp; SVG Vector - Freebie Supply">
            <a:extLst>
              <a:ext uri="{FF2B5EF4-FFF2-40B4-BE49-F238E27FC236}">
                <a16:creationId xmlns:a16="http://schemas.microsoft.com/office/drawing/2014/main" xmlns="" id="{E1BC5B92-CFCA-EC4A-B0B0-0514317F41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88"/>
          <a:stretch/>
        </p:blipFill>
        <p:spPr bwMode="auto">
          <a:xfrm>
            <a:off x="4815256" y="1377482"/>
            <a:ext cx="635789" cy="48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Text Placeholder 158">
            <a:extLst>
              <a:ext uri="{FF2B5EF4-FFF2-40B4-BE49-F238E27FC236}">
                <a16:creationId xmlns:a16="http://schemas.microsoft.com/office/drawing/2014/main" xmlns="" id="{2CB29981-D477-EB47-8A9B-CB977C238E1C}"/>
              </a:ext>
            </a:extLst>
          </p:cNvPr>
          <p:cNvSpPr txBox="1">
            <a:spLocks/>
          </p:cNvSpPr>
          <p:nvPr/>
        </p:nvSpPr>
        <p:spPr>
          <a:xfrm>
            <a:off x="5476036" y="806671"/>
            <a:ext cx="1456267" cy="73866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lang="en-US" sz="1400" kern="1200" cap="non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35 Community Based Organizations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17" name="Text Placeholder 160">
            <a:extLst>
              <a:ext uri="{FF2B5EF4-FFF2-40B4-BE49-F238E27FC236}">
                <a16:creationId xmlns:a16="http://schemas.microsoft.com/office/drawing/2014/main" xmlns="" id="{D6BAA41B-ADA6-4F4F-8AE0-F97CD6618CB4}"/>
              </a:ext>
            </a:extLst>
          </p:cNvPr>
          <p:cNvSpPr txBox="1">
            <a:spLocks/>
          </p:cNvSpPr>
          <p:nvPr/>
        </p:nvSpPr>
        <p:spPr>
          <a:xfrm>
            <a:off x="6336431" y="2180944"/>
            <a:ext cx="1456267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lang="en-US" sz="1400" kern="1200" cap="non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Kids First Chicago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18" name="Text Placeholder 162">
            <a:extLst>
              <a:ext uri="{FF2B5EF4-FFF2-40B4-BE49-F238E27FC236}">
                <a16:creationId xmlns:a16="http://schemas.microsoft.com/office/drawing/2014/main" xmlns="" id="{B7AADBC1-2218-0B44-8A6C-00FC3A871429}"/>
              </a:ext>
            </a:extLst>
          </p:cNvPr>
          <p:cNvSpPr txBox="1">
            <a:spLocks/>
          </p:cNvSpPr>
          <p:nvPr/>
        </p:nvSpPr>
        <p:spPr>
          <a:xfrm>
            <a:off x="7140877" y="3523670"/>
            <a:ext cx="1456267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lang="en-US" sz="1400" kern="1200" cap="non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Children First Fund</a:t>
            </a:r>
          </a:p>
        </p:txBody>
      </p:sp>
      <p:sp>
        <p:nvSpPr>
          <p:cNvPr id="119" name="Text Placeholder 164">
            <a:extLst>
              <a:ext uri="{FF2B5EF4-FFF2-40B4-BE49-F238E27FC236}">
                <a16:creationId xmlns:a16="http://schemas.microsoft.com/office/drawing/2014/main" xmlns="" id="{451DBFB9-279F-A840-80C6-2F0CEE8FFC7F}"/>
              </a:ext>
            </a:extLst>
          </p:cNvPr>
          <p:cNvSpPr txBox="1">
            <a:spLocks/>
          </p:cNvSpPr>
          <p:nvPr/>
        </p:nvSpPr>
        <p:spPr>
          <a:xfrm>
            <a:off x="7553169" y="4973248"/>
            <a:ext cx="1456267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lang="en-US" sz="1400" kern="1200" cap="non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12 Philanthropic Partners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120" name="Graphic 14" descr="Dollar">
            <a:extLst>
              <a:ext uri="{FF2B5EF4-FFF2-40B4-BE49-F238E27FC236}">
                <a16:creationId xmlns:a16="http://schemas.microsoft.com/office/drawing/2014/main" xmlns="" id="{99CDB835-5F00-1040-9B4F-0B81A30941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074503" y="4508748"/>
            <a:ext cx="413599" cy="413599"/>
          </a:xfrm>
          <a:prstGeom prst="rect">
            <a:avLst/>
          </a:prstGeom>
        </p:spPr>
      </p:pic>
      <p:pic>
        <p:nvPicPr>
          <p:cNvPr id="121" name="Graphic 22" descr="Connections">
            <a:extLst>
              <a:ext uri="{FF2B5EF4-FFF2-40B4-BE49-F238E27FC236}">
                <a16:creationId xmlns:a16="http://schemas.microsoft.com/office/drawing/2014/main" xmlns="" id="{7F753999-99D8-7440-B1C6-D6C77399DF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915276" y="367641"/>
            <a:ext cx="577787" cy="577787"/>
          </a:xfrm>
          <a:prstGeom prst="rect">
            <a:avLst/>
          </a:prstGeom>
        </p:spPr>
      </p:pic>
      <p:pic>
        <p:nvPicPr>
          <p:cNvPr id="122" name="Graphic 24" descr="Children">
            <a:extLst>
              <a:ext uri="{FF2B5EF4-FFF2-40B4-BE49-F238E27FC236}">
                <a16:creationId xmlns:a16="http://schemas.microsoft.com/office/drawing/2014/main" xmlns="" id="{D4B3A3A2-C8BE-ED4D-9D79-23B02F02E2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6739455" y="1697169"/>
            <a:ext cx="650218" cy="650218"/>
          </a:xfrm>
          <a:prstGeom prst="rect">
            <a:avLst/>
          </a:prstGeom>
        </p:spPr>
      </p:pic>
      <p:pic>
        <p:nvPicPr>
          <p:cNvPr id="123" name="Graphic 30" descr="Handshake">
            <a:extLst>
              <a:ext uri="{FF2B5EF4-FFF2-40B4-BE49-F238E27FC236}">
                <a16:creationId xmlns:a16="http://schemas.microsoft.com/office/drawing/2014/main" xmlns="" id="{DD5AD8E0-0EC7-974C-8711-3C1F15F3F71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7462610" y="2912898"/>
            <a:ext cx="812800" cy="812800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xmlns="" id="{599D8824-9719-B144-A75E-67BA864609D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6200000">
            <a:off x="4834582" y="5037152"/>
            <a:ext cx="2434167" cy="823114"/>
          </a:xfrm>
          <a:prstGeom prst="rect">
            <a:avLst/>
          </a:prstGeom>
          <a:solidFill>
            <a:schemeClr val="tx1"/>
          </a:solidFill>
        </p:spPr>
      </p:pic>
      <p:cxnSp>
        <p:nvCxnSpPr>
          <p:cNvPr id="125" name="Elbow Connector 124">
            <a:extLst>
              <a:ext uri="{FF2B5EF4-FFF2-40B4-BE49-F238E27FC236}">
                <a16:creationId xmlns:a16="http://schemas.microsoft.com/office/drawing/2014/main" xmlns="" id="{A9ACA2AE-6AF1-B847-8374-5CEC6CDF3DE7}"/>
              </a:ext>
            </a:extLst>
          </p:cNvPr>
          <p:cNvCxnSpPr>
            <a:cxnSpLocks/>
            <a:endCxn id="126" idx="6"/>
          </p:cNvCxnSpPr>
          <p:nvPr/>
        </p:nvCxnSpPr>
        <p:spPr>
          <a:xfrm rot="10800000" flipV="1">
            <a:off x="4324692" y="5729450"/>
            <a:ext cx="1341899" cy="499196"/>
          </a:xfrm>
          <a:prstGeom prst="bentConnector3">
            <a:avLst/>
          </a:prstGeom>
          <a:ln w="155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>
            <a:extLst>
              <a:ext uri="{FF2B5EF4-FFF2-40B4-BE49-F238E27FC236}">
                <a16:creationId xmlns:a16="http://schemas.microsoft.com/office/drawing/2014/main" xmlns="" id="{5487250A-E54A-2C43-AD9C-AD66A266D97E}"/>
              </a:ext>
            </a:extLst>
          </p:cNvPr>
          <p:cNvSpPr/>
          <p:nvPr/>
        </p:nvSpPr>
        <p:spPr bwMode="auto">
          <a:xfrm>
            <a:off x="3033248" y="5615387"/>
            <a:ext cx="1291443" cy="1226517"/>
          </a:xfrm>
          <a:prstGeom prst="ellipse">
            <a:avLst/>
          </a:prstGeom>
          <a:solidFill>
            <a:srgbClr val="00B0F0">
              <a:alpha val="50196"/>
            </a:srgbClr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+mn-lt"/>
            </a:endParaRPr>
          </a:p>
        </p:txBody>
      </p:sp>
      <p:pic>
        <p:nvPicPr>
          <p:cNvPr id="106" name="Graphic 20" descr="Diploma roll">
            <a:extLst>
              <a:ext uri="{FF2B5EF4-FFF2-40B4-BE49-F238E27FC236}">
                <a16:creationId xmlns:a16="http://schemas.microsoft.com/office/drawing/2014/main" xmlns="" id="{718FF825-ACA3-3840-938E-CE6E38D8381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3343857" y="5657998"/>
            <a:ext cx="648302" cy="648302"/>
          </a:xfrm>
          <a:prstGeom prst="rect">
            <a:avLst/>
          </a:prstGeom>
        </p:spPr>
      </p:pic>
      <p:sp>
        <p:nvSpPr>
          <p:cNvPr id="103" name="Text Placeholder 151">
            <a:extLst>
              <a:ext uri="{FF2B5EF4-FFF2-40B4-BE49-F238E27FC236}">
                <a16:creationId xmlns:a16="http://schemas.microsoft.com/office/drawing/2014/main" xmlns="" id="{AEF11D5D-BB3B-8641-AEAE-FF1EFB8185C5}"/>
              </a:ext>
            </a:extLst>
          </p:cNvPr>
          <p:cNvSpPr txBox="1">
            <a:spLocks/>
          </p:cNvSpPr>
          <p:nvPr/>
        </p:nvSpPr>
        <p:spPr>
          <a:xfrm>
            <a:off x="2939875" y="6114692"/>
            <a:ext cx="1456267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lang="en-US" sz="1400" kern="1200" cap="non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30ACEC">
                  <a:lumMod val="75000"/>
                </a:srgbClr>
              </a:buClr>
            </a:pPr>
            <a:r>
              <a:rPr dirty="0">
                <a:solidFill>
                  <a:prstClr val="black"/>
                </a:solidFill>
                <a:latin typeface="Garamond" panose="02020404030301010803"/>
              </a:rPr>
              <a:t>City Colleges of Chicago</a:t>
            </a:r>
          </a:p>
        </p:txBody>
      </p:sp>
    </p:spTree>
    <p:extLst>
      <p:ext uri="{BB962C8B-B14F-4D97-AF65-F5344CB8AC3E}">
        <p14:creationId xmlns:p14="http://schemas.microsoft.com/office/powerpoint/2010/main" val="2662642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6AE524-803D-4B19-BB13-510A12CEB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89" y="660960"/>
            <a:ext cx="7672302" cy="1124592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www.cps.edu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/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chicagoconnected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BF830A8-F9B9-4CA7-B9D0-F34BB9035C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CCF984-64AA-42B4-8D2F-66BCDE3A50F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5857D6-CF82-5F44-8AE3-18D1E5B4D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95" y="1694269"/>
            <a:ext cx="8798011" cy="507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80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A63C9A-D40E-564A-87B6-CEB22E4CB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632"/>
            <a:ext cx="8458200" cy="1609344"/>
          </a:xfrm>
        </p:spPr>
        <p:txBody>
          <a:bodyPr>
            <a:normAutofit/>
          </a:bodyPr>
          <a:lstStyle/>
          <a:p>
            <a:r>
              <a:rPr lang="en-US" sz="3600" dirty="0"/>
              <a:t>Key Lessons Learned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0AD9105-7213-8C40-8961-C875506B0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CCF984-64AA-42B4-8D2F-66BCDE3A50F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E907508-D429-2D40-9F6B-09B7C173774D}"/>
              </a:ext>
            </a:extLst>
          </p:cNvPr>
          <p:cNvSpPr txBox="1"/>
          <p:nvPr/>
        </p:nvSpPr>
        <p:spPr>
          <a:xfrm>
            <a:off x="1519880" y="2147924"/>
            <a:ext cx="6104239" cy="29854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342900" indent="-342900">
              <a:buFont typeface="Wingdings" pitchFamily="2" charset="2"/>
              <a:buChar char="Ø"/>
              <a:defRPr sz="2000" b="1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Mind the Trust Gap</a:t>
            </a:r>
          </a:p>
          <a:p>
            <a:endParaRPr lang="en-US" sz="2400" dirty="0"/>
          </a:p>
          <a:p>
            <a:r>
              <a:rPr lang="en-US" sz="2400" dirty="0"/>
              <a:t>Revisit strategy and pivot when necessary</a:t>
            </a:r>
          </a:p>
          <a:p>
            <a:endParaRPr lang="en-US" sz="2400" dirty="0"/>
          </a:p>
          <a:p>
            <a:r>
              <a:rPr lang="en-US" sz="2400" dirty="0"/>
              <a:t>Collect actionable data 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877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669CD86-4986-4444-9757-8F8B012F64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CCF984-64AA-42B4-8D2F-66BCDE3A50F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79EE2D9C-91CC-48DA-AF2D-FD7DCCD338AF}"/>
              </a:ext>
            </a:extLst>
          </p:cNvPr>
          <p:cNvSpPr txBox="1">
            <a:spLocks/>
          </p:cNvSpPr>
          <p:nvPr/>
        </p:nvSpPr>
        <p:spPr>
          <a:xfrm>
            <a:off x="790826" y="478069"/>
            <a:ext cx="7772400" cy="637162"/>
          </a:xfrm>
          <a:prstGeom prst="rect">
            <a:avLst/>
          </a:prstGeom>
          <a:solidFill>
            <a:srgbClr val="2AC1F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cap="none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lt"/>
              </a:rPr>
              <a:t>Thank You!</a:t>
            </a:r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99A16384-ED06-4599-95C3-0D8A5BC10510}"/>
              </a:ext>
            </a:extLst>
          </p:cNvPr>
          <p:cNvSpPr txBox="1">
            <a:spLocks/>
          </p:cNvSpPr>
          <p:nvPr/>
        </p:nvSpPr>
        <p:spPr>
          <a:xfrm>
            <a:off x="790826" y="5523470"/>
            <a:ext cx="7772400" cy="1114442"/>
          </a:xfrm>
          <a:prstGeom prst="rect">
            <a:avLst/>
          </a:prstGeom>
          <a:solidFill>
            <a:srgbClr val="2AC1F1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cap="none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Casey Baxley, Digital Inclusion Policy Fellow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3200" b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lt"/>
                <a:hlinkClick r:id="rId2"/>
              </a:rPr>
              <a:t>casey.baxley@cityofchicago.org</a:t>
            </a:r>
            <a:r>
              <a:rPr lang="en-US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lt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lt"/>
              </a:rPr>
            </a:br>
            <a:endParaRPr lang="en-US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+mj-lt"/>
            </a:endParaRPr>
          </a:p>
        </p:txBody>
      </p:sp>
      <p:pic>
        <p:nvPicPr>
          <p:cNvPr id="5" name="Picture 4" descr="A city skyline with the sun setting&#10;&#10;Description automatically generated with low confidence">
            <a:extLst>
              <a:ext uri="{FF2B5EF4-FFF2-40B4-BE49-F238E27FC236}">
                <a16:creationId xmlns:a16="http://schemas.microsoft.com/office/drawing/2014/main" xmlns="" id="{F0754DA7-DBF5-EC44-9883-FA3323050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78" y="1128343"/>
            <a:ext cx="7790248" cy="438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462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8E89CD47-BF55-4DDE-B823-2283AA7E7695}"/>
    </a:ext>
  </a:extLst>
</a:theme>
</file>

<file path=ppt/theme/theme2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1036601_Multi-color tree diagram_RVA_v4.potx" id="{C2C059CA-009F-4A58-A502-E86A3EC44533}" vid="{B76E4020-50B3-413E-9FF2-3C127565D3B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E7515DC3D0B94ABB5D90F7FAEBCCD6" ma:contentTypeVersion="13" ma:contentTypeDescription="Create a new document." ma:contentTypeScope="" ma:versionID="0e25ff168aa3e999f660cd1b92756a0d">
  <xsd:schema xmlns:xsd="http://www.w3.org/2001/XMLSchema" xmlns:xs="http://www.w3.org/2001/XMLSchema" xmlns:p="http://schemas.microsoft.com/office/2006/metadata/properties" xmlns:ns1="http://schemas.microsoft.com/sharepoint/v3" xmlns:ns3="bd64f357-4e80-436d-8760-1d2c0b15a1ec" xmlns:ns4="82a164f7-7355-40a6-9aa1-f63f193d1176" targetNamespace="http://schemas.microsoft.com/office/2006/metadata/properties" ma:root="true" ma:fieldsID="794a50f34fbbdd8f899d6ba101303549" ns1:_="" ns3:_="" ns4:_="">
    <xsd:import namespace="http://schemas.microsoft.com/sharepoint/v3"/>
    <xsd:import namespace="bd64f357-4e80-436d-8760-1d2c0b15a1ec"/>
    <xsd:import namespace="82a164f7-7355-40a6-9aa1-f63f193d117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1:_ip_UnifiedCompliancePolicyProperties" minOccurs="0"/>
                <xsd:element ref="ns1:_ip_UnifiedCompliancePolicyUIActio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64f357-4e80-436d-8760-1d2c0b15a1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a164f7-7355-40a6-9aa1-f63f193d11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D25C09-1CB8-4376-96EC-8CD7CA2450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d64f357-4e80-436d-8760-1d2c0b15a1ec"/>
    <ds:schemaRef ds:uri="82a164f7-7355-40a6-9aa1-f63f193d11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A38CF8-6459-4542-BB57-0E3BB3446E62}">
  <ds:schemaRefs>
    <ds:schemaRef ds:uri="bd64f357-4e80-436d-8760-1d2c0b15a1ec"/>
    <ds:schemaRef ds:uri="http://purl.org/dc/terms/"/>
    <ds:schemaRef ds:uri="http://schemas.microsoft.com/sharepoint/v3"/>
    <ds:schemaRef ds:uri="http://schemas.microsoft.com/office/2006/metadata/properties"/>
    <ds:schemaRef ds:uri="http://purl.org/dc/elements/1.1/"/>
    <ds:schemaRef ds:uri="82a164f7-7355-40a6-9aa1-f63f193d1176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CB9A1B8-BE31-4547-B08E-6141F56FDF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3061</TotalTime>
  <Words>284</Words>
  <Application>Microsoft Macintosh PowerPoint</Application>
  <PresentationFormat>On-screen Show (4:3)</PresentationFormat>
  <Paragraphs>88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Wood Type</vt:lpstr>
      <vt:lpstr>Parallax</vt:lpstr>
      <vt:lpstr>PowerPoint Presentation</vt:lpstr>
      <vt:lpstr>PowerPoint Presentation</vt:lpstr>
      <vt:lpstr>Quick Facts </vt:lpstr>
      <vt:lpstr>Timeline  March 2020 - December 2020</vt:lpstr>
      <vt:lpstr>PowerPoint Presentation</vt:lpstr>
      <vt:lpstr>www.cps.edu/chicagoconnected </vt:lpstr>
      <vt:lpstr>Key Lessons Learned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Schuster</dc:creator>
  <cp:lastModifiedBy>Judy Morgan</cp:lastModifiedBy>
  <cp:revision>221</cp:revision>
  <dcterms:created xsi:type="dcterms:W3CDTF">2019-10-28T16:54:32Z</dcterms:created>
  <dcterms:modified xsi:type="dcterms:W3CDTF">2021-02-23T19:13:22Z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0x0101006FE7515DC3D0B94ABB5D90F7FAEBCCD6</vt:lpwstr>
  </property>
</Properties>
</file>