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60" r:id="rId2"/>
    <p:sldId id="385" r:id="rId3"/>
    <p:sldId id="372" r:id="rId4"/>
    <p:sldId id="394" r:id="rId5"/>
    <p:sldId id="395" r:id="rId6"/>
    <p:sldId id="396" r:id="rId7"/>
    <p:sldId id="397" r:id="rId8"/>
    <p:sldId id="398" r:id="rId9"/>
    <p:sldId id="399" r:id="rId10"/>
    <p:sldId id="391" r:id="rId11"/>
    <p:sldId id="39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256"/>
    <a:srgbClr val="4A6371"/>
    <a:srgbClr val="7B8644"/>
    <a:srgbClr val="68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F98C9-0FDE-BD48-84AA-41D839E8A987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DC1CA-B761-7742-8208-868B15F7349D}">
      <dgm:prSet phldrT="[Text]" custT="1"/>
      <dgm:spPr>
        <a:solidFill>
          <a:srgbClr val="7B8644"/>
        </a:solidFill>
      </dgm:spPr>
      <dgm:t>
        <a:bodyPr/>
        <a:lstStyle/>
        <a:p>
          <a:r>
            <a:rPr lang="en-US" sz="1000" b="1" dirty="0" smtClean="0"/>
            <a:t>Service</a:t>
          </a:r>
        </a:p>
        <a:p>
          <a:r>
            <a:rPr lang="en-US" sz="1000" b="1" dirty="0" smtClean="0"/>
            <a:t>support</a:t>
          </a:r>
          <a:endParaRPr lang="en-US" sz="1000" b="1" dirty="0"/>
        </a:p>
      </dgm:t>
    </dgm:pt>
    <dgm:pt modelId="{64432D3C-CB2B-4446-B38C-12FD7DFE4D69}" type="parTrans" cxnId="{C912266E-DEA2-1C41-B1AE-1978D2C14917}">
      <dgm:prSet/>
      <dgm:spPr/>
      <dgm:t>
        <a:bodyPr/>
        <a:lstStyle/>
        <a:p>
          <a:endParaRPr lang="en-US"/>
        </a:p>
      </dgm:t>
    </dgm:pt>
    <dgm:pt modelId="{3EE4CB59-8961-2B42-924E-466FD1446E7A}" type="sibTrans" cxnId="{C912266E-DEA2-1C41-B1AE-1978D2C14917}">
      <dgm:prSet/>
      <dgm:spPr/>
      <dgm:t>
        <a:bodyPr/>
        <a:lstStyle/>
        <a:p>
          <a:endParaRPr lang="en-US"/>
        </a:p>
      </dgm:t>
    </dgm:pt>
    <dgm:pt modelId="{33CD4A23-3917-7644-AD39-6E2E0198FB8C}">
      <dgm:prSet phldrT="[Text]" custT="1"/>
      <dgm:spPr>
        <a:solidFill>
          <a:srgbClr val="683B39"/>
        </a:solidFill>
      </dgm:spPr>
      <dgm:t>
        <a:bodyPr/>
        <a:lstStyle/>
        <a:p>
          <a:r>
            <a:rPr lang="en-US" sz="1000" b="1" dirty="0" smtClean="0"/>
            <a:t>Device</a:t>
          </a:r>
          <a:endParaRPr lang="en-US" sz="1000" b="1" dirty="0"/>
        </a:p>
      </dgm:t>
    </dgm:pt>
    <dgm:pt modelId="{E440C9C2-483B-E745-A886-EB95D7E3175D}" type="parTrans" cxnId="{24D672BB-6ED0-F64C-AA2E-0248B84E1FF5}">
      <dgm:prSet/>
      <dgm:spPr/>
      <dgm:t>
        <a:bodyPr/>
        <a:lstStyle/>
        <a:p>
          <a:endParaRPr lang="en-US"/>
        </a:p>
      </dgm:t>
    </dgm:pt>
    <dgm:pt modelId="{CEE7F1B2-8E50-B249-9300-27FA08AE4E6A}" type="sibTrans" cxnId="{24D672BB-6ED0-F64C-AA2E-0248B84E1FF5}">
      <dgm:prSet/>
      <dgm:spPr/>
      <dgm:t>
        <a:bodyPr/>
        <a:lstStyle/>
        <a:p>
          <a:endParaRPr lang="en-US"/>
        </a:p>
      </dgm:t>
    </dgm:pt>
    <dgm:pt modelId="{1C52C4C6-3BEE-B045-B981-013310BBEB59}">
      <dgm:prSet phldrT="[Text]" custT="1"/>
      <dgm:spPr>
        <a:solidFill>
          <a:srgbClr val="4A6371"/>
        </a:solidFill>
      </dgm:spPr>
      <dgm:t>
        <a:bodyPr/>
        <a:lstStyle/>
        <a:p>
          <a:r>
            <a:rPr lang="en-US" sz="900" b="1" dirty="0" smtClean="0"/>
            <a:t>Digital </a:t>
          </a:r>
          <a:r>
            <a:rPr lang="en-US" sz="1000" b="1" dirty="0" smtClean="0"/>
            <a:t>literacy</a:t>
          </a:r>
          <a:endParaRPr lang="en-US" sz="1000" b="1" dirty="0"/>
        </a:p>
      </dgm:t>
    </dgm:pt>
    <dgm:pt modelId="{939D968E-826C-3741-991F-0C92DA8DC0F4}" type="parTrans" cxnId="{C4FBD7C4-52E6-8746-A5D7-515A80782FEA}">
      <dgm:prSet/>
      <dgm:spPr/>
      <dgm:t>
        <a:bodyPr/>
        <a:lstStyle/>
        <a:p>
          <a:endParaRPr lang="en-US"/>
        </a:p>
      </dgm:t>
    </dgm:pt>
    <dgm:pt modelId="{34AABB5D-4631-0643-87A6-7EA7A93C6062}" type="sibTrans" cxnId="{C4FBD7C4-52E6-8746-A5D7-515A80782FEA}">
      <dgm:prSet/>
      <dgm:spPr/>
      <dgm:t>
        <a:bodyPr/>
        <a:lstStyle/>
        <a:p>
          <a:endParaRPr lang="en-US"/>
        </a:p>
      </dgm:t>
    </dgm:pt>
    <dgm:pt modelId="{F2912F86-FAA2-A649-B223-0CF5B919172F}">
      <dgm:prSet phldrT="[Text]" custT="1"/>
      <dgm:spPr>
        <a:solidFill>
          <a:srgbClr val="594256"/>
        </a:solidFill>
      </dgm:spPr>
      <dgm:t>
        <a:bodyPr/>
        <a:lstStyle/>
        <a:p>
          <a:r>
            <a:rPr lang="en-US" sz="950" b="1" dirty="0" smtClean="0"/>
            <a:t>Internet</a:t>
          </a:r>
        </a:p>
        <a:p>
          <a:r>
            <a:rPr lang="en-US" sz="950" b="1" dirty="0" smtClean="0"/>
            <a:t>connection</a:t>
          </a:r>
          <a:endParaRPr lang="en-US" sz="950" b="1" dirty="0"/>
        </a:p>
      </dgm:t>
    </dgm:pt>
    <dgm:pt modelId="{28916C16-4E8B-5245-BE37-C26560A68339}" type="parTrans" cxnId="{67BBE108-C621-8C47-A150-F2EE3B4F8CF8}">
      <dgm:prSet/>
      <dgm:spPr/>
      <dgm:t>
        <a:bodyPr/>
        <a:lstStyle/>
        <a:p>
          <a:endParaRPr lang="en-US"/>
        </a:p>
      </dgm:t>
    </dgm:pt>
    <dgm:pt modelId="{364CC2F5-CCD8-D241-9B33-75DA7446B0E9}" type="sibTrans" cxnId="{67BBE108-C621-8C47-A150-F2EE3B4F8CF8}">
      <dgm:prSet/>
      <dgm:spPr/>
      <dgm:t>
        <a:bodyPr/>
        <a:lstStyle/>
        <a:p>
          <a:endParaRPr lang="en-US"/>
        </a:p>
      </dgm:t>
    </dgm:pt>
    <dgm:pt modelId="{8872D78A-E00D-7545-AD27-1F2A7A5796A6}" type="pres">
      <dgm:prSet presAssocID="{926F98C9-0FDE-BD48-84AA-41D839E8A98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C3B31-B5E3-C043-906F-FAF56A7FC142}" type="pres">
      <dgm:prSet presAssocID="{926F98C9-0FDE-BD48-84AA-41D839E8A98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A73CA-71CF-7E4C-9245-95BD1B12C3B7}" type="pres">
      <dgm:prSet presAssocID="{926F98C9-0FDE-BD48-84AA-41D839E8A98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A178F-FE42-B943-BB80-5BE06778F47C}" type="pres">
      <dgm:prSet presAssocID="{926F98C9-0FDE-BD48-84AA-41D839E8A98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93BAE-4E9D-3D41-B1ED-CBB5A390A2CF}" type="pres">
      <dgm:prSet presAssocID="{926F98C9-0FDE-BD48-84AA-41D839E8A98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672BB-6ED0-F64C-AA2E-0248B84E1FF5}" srcId="{926F98C9-0FDE-BD48-84AA-41D839E8A987}" destId="{33CD4A23-3917-7644-AD39-6E2E0198FB8C}" srcOrd="1" destOrd="0" parTransId="{E440C9C2-483B-E745-A886-EB95D7E3175D}" sibTransId="{CEE7F1B2-8E50-B249-9300-27FA08AE4E6A}"/>
    <dgm:cxn modelId="{C4FBD7C4-52E6-8746-A5D7-515A80782FEA}" srcId="{926F98C9-0FDE-BD48-84AA-41D839E8A987}" destId="{1C52C4C6-3BEE-B045-B981-013310BBEB59}" srcOrd="2" destOrd="0" parTransId="{939D968E-826C-3741-991F-0C92DA8DC0F4}" sibTransId="{34AABB5D-4631-0643-87A6-7EA7A93C6062}"/>
    <dgm:cxn modelId="{C912266E-DEA2-1C41-B1AE-1978D2C14917}" srcId="{926F98C9-0FDE-BD48-84AA-41D839E8A987}" destId="{A5ADC1CA-B761-7742-8208-868B15F7349D}" srcOrd="0" destOrd="0" parTransId="{64432D3C-CB2B-4446-B38C-12FD7DFE4D69}" sibTransId="{3EE4CB59-8961-2B42-924E-466FD1446E7A}"/>
    <dgm:cxn modelId="{CDBF1748-4ED0-4545-9D20-039FDDB849A1}" type="presOf" srcId="{33CD4A23-3917-7644-AD39-6E2E0198FB8C}" destId="{BF2A73CA-71CF-7E4C-9245-95BD1B12C3B7}" srcOrd="0" destOrd="0" presId="urn:microsoft.com/office/officeart/2005/8/layout/pyramid4"/>
    <dgm:cxn modelId="{E2682C31-66A5-B345-AF93-391004C91BB0}" type="presOf" srcId="{A5ADC1CA-B761-7742-8208-868B15F7349D}" destId="{45DC3B31-B5E3-C043-906F-FAF56A7FC142}" srcOrd="0" destOrd="0" presId="urn:microsoft.com/office/officeart/2005/8/layout/pyramid4"/>
    <dgm:cxn modelId="{54524E2C-7B59-DB4F-A6F9-674559AB4B0A}" type="presOf" srcId="{F2912F86-FAA2-A649-B223-0CF5B919172F}" destId="{71D93BAE-4E9D-3D41-B1ED-CBB5A390A2CF}" srcOrd="0" destOrd="0" presId="urn:microsoft.com/office/officeart/2005/8/layout/pyramid4"/>
    <dgm:cxn modelId="{67BBE108-C621-8C47-A150-F2EE3B4F8CF8}" srcId="{926F98C9-0FDE-BD48-84AA-41D839E8A987}" destId="{F2912F86-FAA2-A649-B223-0CF5B919172F}" srcOrd="3" destOrd="0" parTransId="{28916C16-4E8B-5245-BE37-C26560A68339}" sibTransId="{364CC2F5-CCD8-D241-9B33-75DA7446B0E9}"/>
    <dgm:cxn modelId="{AF00C1B9-B994-EA4F-92D3-8E0E39785776}" type="presOf" srcId="{926F98C9-0FDE-BD48-84AA-41D839E8A987}" destId="{8872D78A-E00D-7545-AD27-1F2A7A5796A6}" srcOrd="0" destOrd="0" presId="urn:microsoft.com/office/officeart/2005/8/layout/pyramid4"/>
    <dgm:cxn modelId="{D9CEFE82-DCA6-4241-8151-A27706AFE6C1}" type="presOf" srcId="{1C52C4C6-3BEE-B045-B981-013310BBEB59}" destId="{258A178F-FE42-B943-BB80-5BE06778F47C}" srcOrd="0" destOrd="0" presId="urn:microsoft.com/office/officeart/2005/8/layout/pyramid4"/>
    <dgm:cxn modelId="{9C6938C7-E6CF-B94F-A299-70F029A9FA3A}" type="presParOf" srcId="{8872D78A-E00D-7545-AD27-1F2A7A5796A6}" destId="{45DC3B31-B5E3-C043-906F-FAF56A7FC142}" srcOrd="0" destOrd="0" presId="urn:microsoft.com/office/officeart/2005/8/layout/pyramid4"/>
    <dgm:cxn modelId="{3756AD1D-505D-A545-A88D-CC137AD6FC6C}" type="presParOf" srcId="{8872D78A-E00D-7545-AD27-1F2A7A5796A6}" destId="{BF2A73CA-71CF-7E4C-9245-95BD1B12C3B7}" srcOrd="1" destOrd="0" presId="urn:microsoft.com/office/officeart/2005/8/layout/pyramid4"/>
    <dgm:cxn modelId="{D5B5CEAE-6658-8F42-9017-0373F04177F3}" type="presParOf" srcId="{8872D78A-E00D-7545-AD27-1F2A7A5796A6}" destId="{258A178F-FE42-B943-BB80-5BE06778F47C}" srcOrd="2" destOrd="0" presId="urn:microsoft.com/office/officeart/2005/8/layout/pyramid4"/>
    <dgm:cxn modelId="{B9EBF506-D1EE-7C47-9160-ADAF484CACC8}" type="presParOf" srcId="{8872D78A-E00D-7545-AD27-1F2A7A5796A6}" destId="{71D93BAE-4E9D-3D41-B1ED-CBB5A390A2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C3B31-B5E3-C043-906F-FAF56A7FC142}">
      <dsp:nvSpPr>
        <dsp:cNvPr id="0" name=""/>
        <dsp:cNvSpPr/>
      </dsp:nvSpPr>
      <dsp:spPr>
        <a:xfrm>
          <a:off x="1638300" y="0"/>
          <a:ext cx="1295400" cy="1295400"/>
        </a:xfrm>
        <a:prstGeom prst="triangle">
          <a:avLst/>
        </a:prstGeom>
        <a:solidFill>
          <a:srgbClr val="7B86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Service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support</a:t>
          </a:r>
          <a:endParaRPr lang="en-US" sz="1000" b="1" kern="1200" dirty="0"/>
        </a:p>
      </dsp:txBody>
      <dsp:txXfrm>
        <a:off x="1962150" y="647700"/>
        <a:ext cx="647700" cy="647700"/>
      </dsp:txXfrm>
    </dsp:sp>
    <dsp:sp modelId="{BF2A73CA-71CF-7E4C-9245-95BD1B12C3B7}">
      <dsp:nvSpPr>
        <dsp:cNvPr id="0" name=""/>
        <dsp:cNvSpPr/>
      </dsp:nvSpPr>
      <dsp:spPr>
        <a:xfrm>
          <a:off x="990600" y="1295400"/>
          <a:ext cx="1295400" cy="1295400"/>
        </a:xfrm>
        <a:prstGeom prst="triangle">
          <a:avLst/>
        </a:prstGeom>
        <a:solidFill>
          <a:srgbClr val="683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Device</a:t>
          </a:r>
          <a:endParaRPr lang="en-US" sz="1000" b="1" kern="1200" dirty="0"/>
        </a:p>
      </dsp:txBody>
      <dsp:txXfrm>
        <a:off x="1314450" y="1943100"/>
        <a:ext cx="647700" cy="647700"/>
      </dsp:txXfrm>
    </dsp:sp>
    <dsp:sp modelId="{258A178F-FE42-B943-BB80-5BE06778F47C}">
      <dsp:nvSpPr>
        <dsp:cNvPr id="0" name=""/>
        <dsp:cNvSpPr/>
      </dsp:nvSpPr>
      <dsp:spPr>
        <a:xfrm rot="10800000">
          <a:off x="1638300" y="1295400"/>
          <a:ext cx="1295400" cy="1295400"/>
        </a:xfrm>
        <a:prstGeom prst="triangle">
          <a:avLst/>
        </a:prstGeom>
        <a:solidFill>
          <a:srgbClr val="4A637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Digital </a:t>
          </a:r>
          <a:r>
            <a:rPr lang="en-US" sz="1000" b="1" kern="1200" dirty="0" smtClean="0"/>
            <a:t>literacy</a:t>
          </a:r>
          <a:endParaRPr lang="en-US" sz="1000" b="1" kern="1200" dirty="0"/>
        </a:p>
      </dsp:txBody>
      <dsp:txXfrm rot="10800000">
        <a:off x="1962150" y="1295400"/>
        <a:ext cx="647700" cy="647700"/>
      </dsp:txXfrm>
    </dsp:sp>
    <dsp:sp modelId="{71D93BAE-4E9D-3D41-B1ED-CBB5A390A2CF}">
      <dsp:nvSpPr>
        <dsp:cNvPr id="0" name=""/>
        <dsp:cNvSpPr/>
      </dsp:nvSpPr>
      <dsp:spPr>
        <a:xfrm>
          <a:off x="2286000" y="1295400"/>
          <a:ext cx="1295400" cy="1295400"/>
        </a:xfrm>
        <a:prstGeom prst="triangle">
          <a:avLst/>
        </a:prstGeom>
        <a:solidFill>
          <a:srgbClr val="59425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kern="1200" dirty="0" smtClean="0"/>
            <a:t>Internet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kern="1200" dirty="0" smtClean="0"/>
            <a:t>connection</a:t>
          </a:r>
          <a:endParaRPr lang="en-US" sz="950" b="1" kern="1200" dirty="0"/>
        </a:p>
      </dsp:txBody>
      <dsp:txXfrm>
        <a:off x="2609850" y="1943100"/>
        <a:ext cx="647700" cy="64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pPr>
              <a:defRPr/>
            </a:pPr>
            <a:fld id="{4A9CB634-7AC3-4A9D-9C20-2F450906294B}" type="datetimeFigureOut">
              <a:rPr lang="en-US"/>
              <a:pPr>
                <a:defRPr/>
              </a:pPr>
              <a:t>21-02-23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pPr>
              <a:defRPr/>
            </a:pPr>
            <a:fld id="{7909FBDF-8D8A-422B-851C-C4DAEFD92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1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09FBDF-8D8A-422B-851C-C4DAEFD92E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76200"/>
            <a:ext cx="1919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4" y="2834640"/>
            <a:ext cx="6867144" cy="923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17904" y="4096512"/>
            <a:ext cx="6864096" cy="1078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i="1" cap="none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17904" y="1362456"/>
            <a:ext cx="6867144" cy="1234440"/>
          </a:xfrm>
          <a:prstGeom prst="rect">
            <a:avLst/>
          </a:prstGeom>
        </p:spPr>
        <p:txBody>
          <a:bodyPr/>
          <a:lstStyle>
            <a:lvl1pPr>
              <a:defRPr sz="4000" i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1577F-95CC-4107-867C-B6089559E22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none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B8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6DD5-226D-4CF6-B869-17925FA878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685800" y="4327525"/>
            <a:ext cx="7772400" cy="1235075"/>
          </a:xfrm>
          <a:prstGeom prst="rect">
            <a:avLst/>
          </a:prstGeom>
        </p:spPr>
        <p:txBody>
          <a:bodyPr/>
          <a:lstStyle>
            <a:lvl1pPr>
              <a:defRPr sz="4000" i="0" cap="all" baseline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+mj-lt"/>
                <a:ea typeface="+mj-ea"/>
                <a:cs typeface="+mj-cs"/>
              </a:rPr>
              <a:t>CLICK TO ADD TITLE</a:t>
            </a:r>
            <a:endParaRPr lang="en-US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idx="11"/>
          </p:nvPr>
        </p:nvSpPr>
        <p:spPr>
          <a:xfrm>
            <a:off x="685800" y="2819400"/>
            <a:ext cx="7772400" cy="1500187"/>
          </a:xfrm>
          <a:prstGeom prst="rect">
            <a:avLst/>
          </a:prstGeom>
        </p:spPr>
        <p:txBody>
          <a:bodyPr anchor="b"/>
          <a:lstStyle>
            <a:lvl1pPr>
              <a:defRPr sz="240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CB845-F342-416C-877C-3179B092C3E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10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95800" y="17526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D9991-8448-4376-A185-010D886288B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654381"/>
            <a:ext cx="40386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419600" y="2654381"/>
            <a:ext cx="4191000" cy="2908219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>
              <a:defRPr sz="2000" cap="none"/>
            </a:lvl2pPr>
            <a:lvl3pPr>
              <a:defRPr sz="2000" cap="none"/>
            </a:lvl3pPr>
            <a:lvl4pPr>
              <a:defRPr sz="2000" cap="none"/>
            </a:lvl4pPr>
            <a:lvl5pPr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81000" y="11430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44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idx="13"/>
          </p:nvPr>
        </p:nvSpPr>
        <p:spPr>
          <a:xfrm>
            <a:off x="381000" y="1968581"/>
            <a:ext cx="4040188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idx="14"/>
          </p:nvPr>
        </p:nvSpPr>
        <p:spPr>
          <a:xfrm>
            <a:off x="4419600" y="1968581"/>
            <a:ext cx="4191000" cy="639762"/>
          </a:xfrm>
          <a:prstGeom prst="rect">
            <a:avLst/>
          </a:prstGeom>
        </p:spPr>
        <p:txBody>
          <a:bodyPr/>
          <a:lstStyle>
            <a:lvl1pPr>
              <a:defRPr sz="2400" b="1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7EA5-1912-48CF-8993-CDA28C05D83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sz="2000" cap="none" baseline="0"/>
            </a:lvl1pPr>
            <a:lvl2pPr marL="914400" indent="-457200">
              <a:buFont typeface="+mj-lt"/>
              <a:buAutoNum type="arabicPeriod"/>
              <a:defRPr sz="2000" cap="none"/>
            </a:lvl2pPr>
            <a:lvl3pPr marL="1371600" indent="-457200">
              <a:buFont typeface="+mj-lt"/>
              <a:buAutoNum type="alphaLcParenR"/>
              <a:defRPr sz="2000" cap="none"/>
            </a:lvl3pPr>
            <a:lvl4pPr marL="1828800" indent="-457200">
              <a:buFont typeface="Arial" pitchFamily="34" charset="0"/>
              <a:buChar char="•"/>
              <a:defRPr sz="2000" cap="none"/>
            </a:lvl4pPr>
            <a:lvl5pPr marL="2286000" indent="-457200">
              <a:buFont typeface="Wingdings" pitchFamily="2" charset="2"/>
              <a:buChar char="Ø"/>
              <a:defRPr sz="2000" cap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36AD-0322-441B-8802-141840EA0BB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7200" y="1755648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78BD-DD8B-400B-9230-0CBD0711AB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507A-D923-4E4E-A7E9-E597B478773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4163"/>
            <a:ext cx="2209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 userDrawn="1"/>
        </p:nvSpPr>
        <p:spPr bwMode="auto">
          <a:xfrm>
            <a:off x="381000" y="63246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CA" altLang="en-US" sz="1400" spc="150" dirty="0" smtClean="0"/>
              <a:t>www.schoolofpublicpolicy.sk.ca</a:t>
            </a:r>
            <a:endParaRPr lang="en-US" altLang="en-US" sz="1400" spc="15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864"/>
            <a:ext cx="8229600" cy="478536"/>
          </a:xfrm>
          <a:prstGeom prst="rect">
            <a:avLst/>
          </a:prstGeom>
        </p:spPr>
        <p:txBody>
          <a:bodyPr/>
          <a:lstStyle>
            <a:lvl1pPr>
              <a:defRPr sz="2800" cap="all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57200" y="1755648"/>
            <a:ext cx="8229600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7391400" y="5867400"/>
            <a:ext cx="1752600" cy="249936"/>
          </a:xfrm>
          <a:prstGeom prst="rect">
            <a:avLst/>
          </a:prstGeom>
        </p:spPr>
        <p:txBody>
          <a:bodyPr/>
          <a:lstStyle>
            <a:lvl1pPr>
              <a:defRPr sz="1100" cap="none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>
          <a:xfrm>
            <a:off x="8153400" y="6324600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51CF-817D-417D-8251-D98CB553FC4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i="1" kern="1200">
          <a:solidFill>
            <a:srgbClr val="9BBB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i="1">
          <a:solidFill>
            <a:srgbClr val="9BBB5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1.wdp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"/>
          <p:cNvSpPr>
            <a:spLocks noGrp="1"/>
          </p:cNvSpPr>
          <p:nvPr>
            <p:ph type="subTitle" idx="1"/>
          </p:nvPr>
        </p:nvSpPr>
        <p:spPr bwMode="auto">
          <a:xfrm>
            <a:off x="990600" y="3048000"/>
            <a:ext cx="8153400" cy="922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altLang="en-US" b="1" dirty="0" smtClean="0">
                <a:latin typeface="Calibri"/>
                <a:cs typeface="Calibri"/>
              </a:rPr>
              <a:t>ICE Committee Webinar</a:t>
            </a:r>
          </a:p>
          <a:p>
            <a:pPr>
              <a:spcBef>
                <a:spcPts val="0"/>
              </a:spcBef>
            </a:pPr>
            <a:r>
              <a:rPr lang="en-US" altLang="en-US" b="1" dirty="0" smtClean="0">
                <a:solidFill>
                  <a:srgbClr val="7B8644"/>
                </a:solidFill>
                <a:latin typeface="Calibri"/>
                <a:cs typeface="Calibri"/>
              </a:rPr>
              <a:t>Toronto, ON</a:t>
            </a:r>
          </a:p>
          <a:p>
            <a:pPr>
              <a:spcBef>
                <a:spcPts val="0"/>
              </a:spcBef>
            </a:pPr>
            <a:r>
              <a:rPr lang="en-US" altLang="en-US" b="1" dirty="0" smtClean="0">
                <a:solidFill>
                  <a:srgbClr val="594256"/>
                </a:solidFill>
                <a:latin typeface="Calibri"/>
                <a:cs typeface="Calibri"/>
              </a:rPr>
              <a:t>February 11, 2021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90600" y="4559300"/>
            <a:ext cx="7239000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en-US" altLang="en-US" sz="7200" b="1" dirty="0" smtClean="0"/>
              <a:t>Cheryl A. Camillo, MPA, PhD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r>
              <a:rPr lang="en-US" altLang="en-US" sz="6400" b="1" dirty="0" smtClean="0">
                <a:solidFill>
                  <a:srgbClr val="683B39"/>
                </a:solidFill>
              </a:rPr>
              <a:t>Assistant Professor;</a:t>
            </a:r>
          </a:p>
          <a:p>
            <a:pPr marL="0" indent="0"/>
            <a:r>
              <a:rPr lang="en-US" altLang="en-US" sz="6400" b="1" dirty="0" smtClean="0">
                <a:solidFill>
                  <a:srgbClr val="4A6371"/>
                </a:solidFill>
              </a:rPr>
              <a:t>Associate, North American Observatory on Health Systems and Policies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524000"/>
            <a:ext cx="7626350" cy="1235075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Bridging the </a:t>
            </a:r>
            <a:r>
              <a:rPr lang="en-US" sz="3000" u="sng" dirty="0" smtClean="0"/>
              <a:t>digital</a:t>
            </a:r>
            <a:r>
              <a:rPr lang="en-US" sz="3000" dirty="0" smtClean="0"/>
              <a:t> </a:t>
            </a:r>
            <a:r>
              <a:rPr lang="en-US" sz="3000" u="sng" dirty="0" smtClean="0"/>
              <a:t>divide</a:t>
            </a:r>
            <a:r>
              <a:rPr lang="en-US" sz="3000" dirty="0" smtClean="0"/>
              <a:t> for equitable access to educational opportunities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83782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b="1" dirty="0" smtClean="0">
                <a:latin typeface="Calibri" charset="0"/>
              </a:rPr>
              <a:t>Thank you!</a:t>
            </a:r>
            <a:endParaRPr lang="en-US" b="1" dirty="0">
              <a:latin typeface="Calibri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  <a:p>
            <a:pPr algn="ctr"/>
            <a:r>
              <a:rPr lang="en-US" altLang="en-US" sz="5000" b="1" dirty="0" smtClean="0">
                <a:solidFill>
                  <a:srgbClr val="4A6371"/>
                </a:solidFill>
              </a:rPr>
              <a:t>?</a:t>
            </a:r>
          </a:p>
          <a:p>
            <a:pPr algn="ctr"/>
            <a:r>
              <a:rPr lang="en-US" altLang="en-US" sz="5000" b="1" dirty="0" smtClean="0">
                <a:solidFill>
                  <a:srgbClr val="594256"/>
                </a:solidFill>
              </a:rPr>
              <a:t>?</a:t>
            </a:r>
            <a:r>
              <a:rPr lang="en-US" altLang="en-US" sz="5000" b="1" dirty="0" smtClean="0"/>
              <a:t> </a:t>
            </a:r>
            <a:r>
              <a:rPr lang="en-US" altLang="en-US" sz="5000" dirty="0" smtClean="0"/>
              <a:t>        </a:t>
            </a:r>
            <a:r>
              <a:rPr lang="en-US" altLang="en-US" sz="5000" b="1" dirty="0" smtClean="0">
                <a:ln>
                  <a:solidFill>
                    <a:srgbClr val="683B39"/>
                  </a:solidFill>
                </a:ln>
                <a:solidFill>
                  <a:srgbClr val="683B39"/>
                </a:solidFill>
              </a:rPr>
              <a:t>?</a:t>
            </a:r>
          </a:p>
          <a:p>
            <a:pPr algn="ctr"/>
            <a:r>
              <a:rPr lang="en-US" altLang="en-US" sz="5000" b="1" dirty="0" smtClean="0">
                <a:ln>
                  <a:solidFill>
                    <a:srgbClr val="7B8644"/>
                  </a:solidFill>
                </a:ln>
                <a:solidFill>
                  <a:srgbClr val="7B8644"/>
                </a:solidFill>
              </a:rPr>
              <a:t>?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</a:t>
            </a:r>
            <a:fld id="{EC61B04E-5282-43C6-8232-1ABE1E5CAFAD}" type="slidenum">
              <a:rPr lang="en-CA" altLang="en-US" sz="1400" smtClean="0"/>
              <a:pPr/>
              <a:t>10</a:t>
            </a:fld>
            <a:endParaRPr lang="en-CA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557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295400"/>
            <a:ext cx="8229600" cy="477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b="1" dirty="0" smtClean="0"/>
              <a:t>Cheryl A. Camillo, MPA, PhD</a:t>
            </a:r>
            <a:endParaRPr lang="en-US" altLang="en-US" b="1" dirty="0" smtClean="0"/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dirty="0" smtClean="0"/>
              <a:t>Assistant Professor</a:t>
            </a:r>
          </a:p>
          <a:p>
            <a:pPr eaLnBrk="1" hangingPunct="1"/>
            <a:r>
              <a:rPr lang="en-CA" dirty="0" smtClean="0"/>
              <a:t>Johnson</a:t>
            </a:r>
            <a:r>
              <a:rPr lang="en-CA" dirty="0"/>
              <a:t>-Shoyama Graduate School of Public Policy</a:t>
            </a:r>
          </a:p>
          <a:p>
            <a:pPr eaLnBrk="1" hangingPunct="1"/>
            <a:r>
              <a:rPr lang="en-CA" dirty="0"/>
              <a:t>University of Regina Campus</a:t>
            </a:r>
          </a:p>
          <a:p>
            <a:pPr eaLnBrk="1" hangingPunct="1"/>
            <a:r>
              <a:rPr lang="en-CA" dirty="0" smtClean="0"/>
              <a:t>3737 Wascana Parkway</a:t>
            </a:r>
            <a:endParaRPr lang="en-CA" dirty="0"/>
          </a:p>
          <a:p>
            <a:pPr eaLnBrk="1" hangingPunct="1"/>
            <a:r>
              <a:rPr lang="en-CA" dirty="0"/>
              <a:t>Regina, SK </a:t>
            </a:r>
            <a:r>
              <a:rPr lang="en-CA" dirty="0" smtClean="0"/>
              <a:t>S4S 0A2</a:t>
            </a:r>
            <a:endParaRPr lang="en-CA" dirty="0"/>
          </a:p>
          <a:p>
            <a:pPr eaLnBrk="1" hangingPunct="1"/>
            <a:r>
              <a:rPr lang="en-CA" dirty="0"/>
              <a:t>Canada</a:t>
            </a:r>
          </a:p>
          <a:p>
            <a:pPr eaLnBrk="1" hangingPunct="1"/>
            <a:r>
              <a:rPr lang="en-CA" dirty="0" smtClean="0"/>
              <a:t>        (</a:t>
            </a:r>
            <a:r>
              <a:rPr lang="en-CA" dirty="0"/>
              <a:t>306) 585-4082 </a:t>
            </a:r>
          </a:p>
          <a:p>
            <a:pPr eaLnBrk="1" hangingPunct="1"/>
            <a:r>
              <a:rPr lang="en-CA" dirty="0" smtClean="0"/>
              <a:t>        cheryl.camillo@uregina.ca</a:t>
            </a:r>
            <a:endParaRPr lang="en-CA" dirty="0"/>
          </a:p>
          <a:p>
            <a:r>
              <a:rPr lang="en-US" altLang="en-US" dirty="0" smtClean="0"/>
              <a:t>       @CherylACamillo</a:t>
            </a:r>
          </a:p>
          <a:p>
            <a:r>
              <a:rPr lang="en-US" altLang="en-US" dirty="0" smtClean="0"/>
              <a:t>	https</a:t>
            </a:r>
            <a:r>
              <a:rPr lang="en-US" altLang="en-US" dirty="0"/>
              <a:t>://www.linkedin.com/in/cheryl-camillo-68b0b313/</a:t>
            </a:r>
          </a:p>
        </p:txBody>
      </p:sp>
      <p:pic>
        <p:nvPicPr>
          <p:cNvPr id="4098" name="Picture 2" descr="C:\Users\camilloc\AppData\Local\Microsoft\Windows\INetCache\IE\GD9SII8F\Twitter_bird_logo_2012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800600"/>
            <a:ext cx="304800" cy="247785"/>
          </a:xfrm>
          <a:prstGeom prst="rect">
            <a:avLst/>
          </a:prstGeom>
          <a:noFill/>
        </p:spPr>
      </p:pic>
      <p:pic>
        <p:nvPicPr>
          <p:cNvPr id="4099" name="Picture 3" descr="C:\Users\camilloc\AppData\Local\Microsoft\Windows\INetCache\IE\B336WXE4\mail-webtreatsetc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94" y="4241394"/>
            <a:ext cx="559206" cy="559206"/>
          </a:xfrm>
          <a:prstGeom prst="rect">
            <a:avLst/>
          </a:prstGeom>
          <a:noFill/>
        </p:spPr>
      </p:pic>
      <p:pic>
        <p:nvPicPr>
          <p:cNvPr id="4100" name="Picture 4" descr="C:\Users\camilloc\AppData\Local\Microsoft\Windows\INetCache\IE\MOW43Y36\85px-Telephone_icon_blue_gradien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" y="3962400"/>
            <a:ext cx="328613" cy="4639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5079594"/>
            <a:ext cx="333375" cy="314325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</a:t>
            </a:r>
            <a:fld id="{EC61B04E-5282-43C6-8232-1ABE1E5CAFAD}" type="slidenum">
              <a:rPr lang="en-CA" altLang="en-US" sz="1400" smtClean="0"/>
              <a:pPr/>
              <a:t>11</a:t>
            </a:fld>
            <a:endParaRPr lang="en-CA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648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533400" y="457200"/>
            <a:ext cx="7924800" cy="152400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endParaRPr lang="en-CA" sz="30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CA" sz="3000" dirty="0" smtClean="0">
              <a:solidFill>
                <a:prstClr val="black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2</a:t>
            </a:fld>
            <a:endParaRPr lang="en-CA" altLang="en-US" sz="1400" dirty="0" smtClean="0"/>
          </a:p>
        </p:txBody>
      </p:sp>
      <p:pic>
        <p:nvPicPr>
          <p:cNvPr id="5" name="Picture 4" descr="Screen shot 2021-02-10 at 6.16.32 PM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2140047" cy="2184400"/>
          </a:xfrm>
          <a:prstGeom prst="rect">
            <a:avLst/>
          </a:prstGeom>
        </p:spPr>
      </p:pic>
      <p:pic>
        <p:nvPicPr>
          <p:cNvPr id="13" name="Picture 12" descr="Screen shot 2021-02-10 at 6.25.20 PM.pn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37" y="2209800"/>
            <a:ext cx="2053167" cy="2118694"/>
          </a:xfrm>
          <a:prstGeom prst="rect">
            <a:avLst/>
          </a:prstGeom>
        </p:spPr>
      </p:pic>
      <p:pic>
        <p:nvPicPr>
          <p:cNvPr id="14" name="Picture 13" descr="Screen shot 2021-02-10 at 6.25.13 PM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633" y="4494723"/>
            <a:ext cx="1595967" cy="1612945"/>
          </a:xfrm>
          <a:prstGeom prst="rect">
            <a:avLst/>
          </a:prstGeom>
        </p:spPr>
      </p:pic>
      <p:pic>
        <p:nvPicPr>
          <p:cNvPr id="15" name="Picture 14" descr="Screen shot 2021-02-10 at 6.25.06 PM.png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31" y="2438400"/>
            <a:ext cx="1409700" cy="1282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5334000"/>
            <a:ext cx="350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Medicaid (public health insurance)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40386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Free and reduced price school meals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5879068"/>
            <a:ext cx="45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Low income home energy assistance program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25731" y="3505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Disability assistance  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889594" y="6477000"/>
            <a:ext cx="15206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Buildings by</a:t>
            </a:r>
            <a:r>
              <a:rPr lang="en-US" sz="1000" i="1" dirty="0" smtClean="0"/>
              <a:t> </a:t>
            </a:r>
            <a:r>
              <a:rPr lang="en-US" sz="1000" i="1" dirty="0"/>
              <a:t>zaurrahimov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1" y="1009472"/>
            <a:ext cx="88391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Insights drawn from 10 years experience as senior policymaker/program director responsible for eligibility for multiple </a:t>
            </a:r>
          </a:p>
          <a:p>
            <a:r>
              <a:rPr lang="en-US" sz="2400" b="1" dirty="0" smtClean="0"/>
              <a:t>means-tested public programs (in U.S.)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443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6868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z="3000" dirty="0" smtClean="0"/>
          </a:p>
          <a:p>
            <a:pPr marL="457200" indent="-457200">
              <a:buFont typeface="Wingdings" charset="2"/>
              <a:buChar char="v"/>
            </a:pPr>
            <a:endParaRPr lang="en-US" alt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400800" y="2959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676400"/>
            <a:ext cx="457200" cy="502171"/>
            <a:chOff x="5791200" y="2667000"/>
            <a:chExt cx="901888" cy="990600"/>
          </a:xfrm>
        </p:grpSpPr>
        <p:sp>
          <p:nvSpPr>
            <p:cNvPr id="3" name="Right Triangle 2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ight Triangle 3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5" name="Right Triangle 4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ight Triangle 5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3204865"/>
            <a:ext cx="457200" cy="502171"/>
            <a:chOff x="5791200" y="2667000"/>
            <a:chExt cx="901888" cy="990600"/>
          </a:xfrm>
        </p:grpSpPr>
        <p:sp>
          <p:nvSpPr>
            <p:cNvPr id="17" name="Right Triangle 16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Triangle 17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19" name="Right Triangle 18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ight Triangle 19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200" y="3962400"/>
            <a:ext cx="457200" cy="502171"/>
            <a:chOff x="5791200" y="2667000"/>
            <a:chExt cx="901888" cy="990600"/>
          </a:xfrm>
        </p:grpSpPr>
        <p:sp>
          <p:nvSpPr>
            <p:cNvPr id="22" name="Right Triangle 21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ight Triangle 22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24" name="Right Triangle 23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ight Triangle 24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4724400"/>
            <a:ext cx="457200" cy="502171"/>
            <a:chOff x="5791200" y="2667000"/>
            <a:chExt cx="901888" cy="990600"/>
          </a:xfrm>
        </p:grpSpPr>
        <p:sp>
          <p:nvSpPr>
            <p:cNvPr id="27" name="Right Triangle 26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ight Triangle 27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29" name="Right Triangle 28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2438400"/>
            <a:ext cx="457200" cy="502171"/>
            <a:chOff x="5791200" y="2667000"/>
            <a:chExt cx="901888" cy="990600"/>
          </a:xfrm>
        </p:grpSpPr>
        <p:sp>
          <p:nvSpPr>
            <p:cNvPr id="32" name="Right Triangle 31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ight Triangle 32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34" name="Right Triangle 33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ight Triangle 34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200" y="5486400"/>
            <a:ext cx="457200" cy="502171"/>
            <a:chOff x="5791200" y="2667000"/>
            <a:chExt cx="901888" cy="990600"/>
          </a:xfrm>
        </p:grpSpPr>
        <p:sp>
          <p:nvSpPr>
            <p:cNvPr id="37" name="Right Triangle 36"/>
            <p:cNvSpPr>
              <a:spLocks noChangeAspect="1"/>
            </p:cNvSpPr>
            <p:nvPr/>
          </p:nvSpPr>
          <p:spPr>
            <a:xfrm>
              <a:off x="6263563" y="2667000"/>
              <a:ext cx="372533" cy="372533"/>
            </a:xfrm>
            <a:prstGeom prst="rtTriangle">
              <a:avLst/>
            </a:prstGeom>
            <a:solidFill>
              <a:srgbClr val="4A6371"/>
            </a:solidFill>
            <a:ln>
              <a:solidFill>
                <a:srgbClr val="4A637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ight Triangle 37"/>
            <p:cNvSpPr>
              <a:spLocks noChangeAspect="1"/>
            </p:cNvSpPr>
            <p:nvPr/>
          </p:nvSpPr>
          <p:spPr>
            <a:xfrm rot="16200000">
              <a:off x="5791200" y="2774245"/>
              <a:ext cx="372533" cy="372533"/>
            </a:xfrm>
            <a:prstGeom prst="rtTriangle">
              <a:avLst/>
            </a:prstGeom>
            <a:solidFill>
              <a:srgbClr val="594256"/>
            </a:solidFill>
            <a:ln>
              <a:solidFill>
                <a:srgbClr val="59425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594256"/>
                  </a:solidFill>
                </a:ln>
                <a:solidFill>
                  <a:srgbClr val="594256"/>
                </a:solidFill>
              </a:endParaRPr>
            </a:p>
          </p:txBody>
        </p:sp>
        <p:sp>
          <p:nvSpPr>
            <p:cNvPr id="39" name="Right Triangle 38"/>
            <p:cNvSpPr>
              <a:spLocks noChangeAspect="1"/>
            </p:cNvSpPr>
            <p:nvPr/>
          </p:nvSpPr>
          <p:spPr>
            <a:xfrm rot="10800000">
              <a:off x="5867400" y="3285067"/>
              <a:ext cx="372533" cy="372533"/>
            </a:xfrm>
            <a:prstGeom prst="rtTriangle">
              <a:avLst/>
            </a:prstGeom>
            <a:solidFill>
              <a:srgbClr val="7B8644"/>
            </a:solidFill>
            <a:ln>
              <a:solidFill>
                <a:srgbClr val="7B86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ight Triangle 39"/>
            <p:cNvSpPr>
              <a:spLocks noChangeAspect="1"/>
            </p:cNvSpPr>
            <p:nvPr/>
          </p:nvSpPr>
          <p:spPr>
            <a:xfrm rot="5400000">
              <a:off x="6320555" y="3208867"/>
              <a:ext cx="372533" cy="372533"/>
            </a:xfrm>
            <a:prstGeom prst="rtTriangle">
              <a:avLst/>
            </a:prstGeom>
            <a:solidFill>
              <a:srgbClr val="683B39"/>
            </a:solidFill>
            <a:ln>
              <a:solidFill>
                <a:srgbClr val="683B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1001" y="1009472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Recommendations for sustaining and expanding bridging initiatives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676400"/>
            <a:ext cx="709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Assume that life will not return to pre-pandemic mode   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990600" y="2433935"/>
            <a:ext cx="7803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Understand the divide is multidimensional and intersectional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990600" y="3200400"/>
            <a:ext cx="596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households’ complete circumstances 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990600" y="4764906"/>
            <a:ext cx="573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Reduce administrative burdens to fill in gaps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990600" y="4002906"/>
            <a:ext cx="552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Universalize coverage to maximize take-up 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990600" y="5526906"/>
            <a:ext cx="3654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Address rapid obsolescence</a:t>
            </a:r>
            <a:endParaRPr lang="en-US" sz="2400" dirty="0"/>
          </a:p>
        </p:txBody>
      </p:sp>
      <p:sp>
        <p:nvSpPr>
          <p:cNvPr id="5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3</a:t>
            </a:fld>
            <a:endParaRPr lang="en-CA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1961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Life will </a:t>
            </a:r>
            <a:r>
              <a:rPr lang="en-US" b="1" dirty="0"/>
              <a:t>not return to pre-pandemic mode  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4</a:t>
            </a:fld>
            <a:endParaRPr lang="en-CA" altLang="en-US" sz="1400" dirty="0" smtClean="0"/>
          </a:p>
        </p:txBody>
      </p:sp>
      <p:pic>
        <p:nvPicPr>
          <p:cNvPr id="2" name="Picture 1" descr="Screen shot 2021-02-10 at 10.2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36" y="2133600"/>
            <a:ext cx="4733263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Screen shot 2021-02-10 at 10.26.31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6872"/>
            <a:ext cx="2888726" cy="3280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457200" y="561969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Angus Reid Institute, 2020,</a:t>
            </a:r>
          </a:p>
          <a:p>
            <a:r>
              <a:rPr lang="en-US" sz="1000" dirty="0"/>
              <a:t>https://angusreid.org/coronavirus-work-from-home/ </a:t>
            </a:r>
          </a:p>
        </p:txBody>
      </p:sp>
    </p:spTree>
    <p:extLst>
      <p:ext uri="{BB962C8B-B14F-4D97-AF65-F5344CB8AC3E}">
        <p14:creationId xmlns:p14="http://schemas.microsoft.com/office/powerpoint/2010/main" val="128398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divide is multidimensional and intersectional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03400"/>
            <a:ext cx="6553200" cy="436880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5</a:t>
            </a:fld>
            <a:endParaRPr lang="en-CA" alt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6553200"/>
            <a:ext cx="23795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Photo Credit: Ketut Subiyanto from Pexels</a:t>
            </a:r>
          </a:p>
        </p:txBody>
      </p:sp>
      <p:sp>
        <p:nvSpPr>
          <p:cNvPr id="8" name="Document 7"/>
          <p:cNvSpPr/>
          <p:nvPr/>
        </p:nvSpPr>
        <p:spPr>
          <a:xfrm rot="184708" flipH="1">
            <a:off x="5212685" y="1772377"/>
            <a:ext cx="3639857" cy="2438704"/>
          </a:xfrm>
          <a:prstGeom prst="flowChartDocumen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…physical </a:t>
            </a:r>
            <a:r>
              <a:rPr lang="en-US" sz="1400" dirty="0">
                <a:solidFill>
                  <a:schemeClr val="tx1"/>
                </a:solidFill>
              </a:rPr>
              <a:t>distancing guidelines have compressed work, education, service, shopping, entertainment, and social activities into the same space—the home—the same time period—the business day—and fewer </a:t>
            </a:r>
            <a:r>
              <a:rPr lang="en-US" sz="1400" dirty="0" smtClean="0">
                <a:solidFill>
                  <a:schemeClr val="tx1"/>
                </a:solidFill>
              </a:rPr>
              <a:t>hands…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Camillo &amp; Longo, 2020 “A Tectonic Shift in the </a:t>
            </a:r>
            <a:r>
              <a:rPr lang="en-US" sz="1000" dirty="0">
                <a:solidFill>
                  <a:schemeClr val="tx1"/>
                </a:solidFill>
              </a:rPr>
              <a:t>Digital Divide” https://www.schoolofpublicpolicy.sk.ca/research/publications/policy-brief/covid-series-tectonic-shift-in-the-digital-divide.php</a:t>
            </a:r>
          </a:p>
          <a:p>
            <a:pPr algn="ctr"/>
            <a:r>
              <a:rPr lang="en-US" dirty="0" smtClean="0"/>
              <a:t>Cam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117068"/>
            <a:ext cx="149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B8644"/>
                </a:solidFill>
              </a:rPr>
              <a:t>“she-cession”</a:t>
            </a:r>
            <a:endParaRPr lang="en-US" i="1" dirty="0">
              <a:solidFill>
                <a:srgbClr val="7B8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Household circumstances can affect connectivity </a:t>
            </a:r>
            <a:endParaRPr lang="en-US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6</a:t>
            </a:fld>
            <a:endParaRPr lang="en-CA" altLang="en-US" sz="1400" dirty="0" smtClean="0"/>
          </a:p>
        </p:txBody>
      </p:sp>
      <p:pic>
        <p:nvPicPr>
          <p:cNvPr id="2" name="Picture 1" descr="Screen shot 2021-02-10 at 11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82" y="1828800"/>
            <a:ext cx="417021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shot 2021-02-10 at 11.1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5276598" cy="297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buFont typeface="Arial"/>
              <a:buChar char="•"/>
            </a:pPr>
            <a:r>
              <a:rPr lang="en-US" sz="2000" dirty="0" smtClean="0">
                <a:solidFill>
                  <a:srgbClr val="4A6371"/>
                </a:solidFill>
              </a:rPr>
              <a:t>Pandemic-related problems paying rent might increase mobility, so consider “portable” connections </a:t>
            </a:r>
          </a:p>
          <a:p>
            <a:endParaRPr lang="en-US" sz="2000" dirty="0">
              <a:solidFill>
                <a:srgbClr val="4A637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Toronto. 2017.  </a:t>
            </a:r>
            <a:r>
              <a:rPr lang="en-US" sz="1000" dirty="0"/>
              <a:t>2016 Census. https://www.toronto.ca/wp-content/uploads/2017/12/94ce-2016-Census-Backgrounder-Education-Labour-Journey-to-work-Language-Mobility-Migration.pdf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5486400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Clinkard &amp; Clayton. 2019</a:t>
            </a:r>
            <a:r>
              <a:rPr lang="en-US" sz="1000" dirty="0"/>
              <a:t>. </a:t>
            </a:r>
            <a:r>
              <a:rPr lang="en-US" sz="1000" dirty="0" smtClean="0"/>
              <a:t>Something to Think About. https</a:t>
            </a:r>
            <a:r>
              <a:rPr lang="en-US" sz="1000" dirty="0"/>
              <a:t>://www.ryerson.ca/content/dam/cur/pdfs/Projects/CUR_Population_Mobility_in_the_GTA.pdf</a:t>
            </a:r>
          </a:p>
        </p:txBody>
      </p:sp>
      <p:sp>
        <p:nvSpPr>
          <p:cNvPr id="9" name="Freeform 8"/>
          <p:cNvSpPr/>
          <p:nvPr/>
        </p:nvSpPr>
        <p:spPr>
          <a:xfrm>
            <a:off x="990600" y="3318057"/>
            <a:ext cx="969534" cy="2799183"/>
          </a:xfrm>
          <a:custGeom>
            <a:avLst/>
            <a:gdLst>
              <a:gd name="connsiteX0" fmla="*/ 696426 w 969534"/>
              <a:gd name="connsiteY0" fmla="*/ 2594365 h 2799183"/>
              <a:gd name="connsiteX1" fmla="*/ 751047 w 969534"/>
              <a:gd name="connsiteY1" fmla="*/ 1802401 h 2799183"/>
              <a:gd name="connsiteX2" fmla="*/ 778358 w 969534"/>
              <a:gd name="connsiteY2" fmla="*/ 1679510 h 2799183"/>
              <a:gd name="connsiteX3" fmla="*/ 792014 w 969534"/>
              <a:gd name="connsiteY3" fmla="*/ 1597583 h 2799183"/>
              <a:gd name="connsiteX4" fmla="*/ 846635 w 969534"/>
              <a:gd name="connsiteY4" fmla="*/ 1420073 h 2799183"/>
              <a:gd name="connsiteX5" fmla="*/ 873946 w 969534"/>
              <a:gd name="connsiteY5" fmla="*/ 1269873 h 2799183"/>
              <a:gd name="connsiteX6" fmla="*/ 901257 w 969534"/>
              <a:gd name="connsiteY6" fmla="*/ 1106019 h 2799183"/>
              <a:gd name="connsiteX7" fmla="*/ 914912 w 969534"/>
              <a:gd name="connsiteY7" fmla="*/ 873891 h 2799183"/>
              <a:gd name="connsiteX8" fmla="*/ 928568 w 969534"/>
              <a:gd name="connsiteY8" fmla="*/ 791964 h 2799183"/>
              <a:gd name="connsiteX9" fmla="*/ 969534 w 969534"/>
              <a:gd name="connsiteY9" fmla="*/ 491564 h 2799183"/>
              <a:gd name="connsiteX10" fmla="*/ 942223 w 969534"/>
              <a:gd name="connsiteY10" fmla="*/ 314054 h 2799183"/>
              <a:gd name="connsiteX11" fmla="*/ 928568 w 969534"/>
              <a:gd name="connsiteY11" fmla="*/ 259436 h 2799183"/>
              <a:gd name="connsiteX12" fmla="*/ 901257 w 969534"/>
              <a:gd name="connsiteY12" fmla="*/ 177509 h 2799183"/>
              <a:gd name="connsiteX13" fmla="*/ 860291 w 969534"/>
              <a:gd name="connsiteY13" fmla="*/ 54618 h 2799183"/>
              <a:gd name="connsiteX14" fmla="*/ 764703 w 969534"/>
              <a:gd name="connsiteY14" fmla="*/ 0 h 2799183"/>
              <a:gd name="connsiteX15" fmla="*/ 573527 w 969534"/>
              <a:gd name="connsiteY15" fmla="*/ 13654 h 2799183"/>
              <a:gd name="connsiteX16" fmla="*/ 518905 w 969534"/>
              <a:gd name="connsiteY16" fmla="*/ 40963 h 2799183"/>
              <a:gd name="connsiteX17" fmla="*/ 191176 w 969534"/>
              <a:gd name="connsiteY17" fmla="*/ 54618 h 2799183"/>
              <a:gd name="connsiteX18" fmla="*/ 163865 w 969534"/>
              <a:gd name="connsiteY18" fmla="*/ 109236 h 2799183"/>
              <a:gd name="connsiteX19" fmla="*/ 136554 w 969534"/>
              <a:gd name="connsiteY19" fmla="*/ 232127 h 2799183"/>
              <a:gd name="connsiteX20" fmla="*/ 109243 w 969534"/>
              <a:gd name="connsiteY20" fmla="*/ 341364 h 2799183"/>
              <a:gd name="connsiteX21" fmla="*/ 54622 w 969534"/>
              <a:gd name="connsiteY21" fmla="*/ 505218 h 2799183"/>
              <a:gd name="connsiteX22" fmla="*/ 27311 w 969534"/>
              <a:gd name="connsiteY22" fmla="*/ 901200 h 2799183"/>
              <a:gd name="connsiteX23" fmla="*/ 0 w 969534"/>
              <a:gd name="connsiteY23" fmla="*/ 1201601 h 2799183"/>
              <a:gd name="connsiteX24" fmla="*/ 13656 w 969534"/>
              <a:gd name="connsiteY24" fmla="*/ 1897983 h 2799183"/>
              <a:gd name="connsiteX25" fmla="*/ 40966 w 969534"/>
              <a:gd name="connsiteY25" fmla="*/ 2198383 h 2799183"/>
              <a:gd name="connsiteX26" fmla="*/ 54622 w 969534"/>
              <a:gd name="connsiteY26" fmla="*/ 2253001 h 2799183"/>
              <a:gd name="connsiteX27" fmla="*/ 95588 w 969534"/>
              <a:gd name="connsiteY27" fmla="*/ 2744565 h 2799183"/>
              <a:gd name="connsiteX28" fmla="*/ 191176 w 969534"/>
              <a:gd name="connsiteY28" fmla="*/ 2799183 h 2799183"/>
              <a:gd name="connsiteX29" fmla="*/ 409662 w 969534"/>
              <a:gd name="connsiteY29" fmla="*/ 2785529 h 2799183"/>
              <a:gd name="connsiteX30" fmla="*/ 464284 w 969534"/>
              <a:gd name="connsiteY30" fmla="*/ 2771874 h 2799183"/>
              <a:gd name="connsiteX31" fmla="*/ 532561 w 969534"/>
              <a:gd name="connsiteY31" fmla="*/ 2758220 h 2799183"/>
              <a:gd name="connsiteX32" fmla="*/ 600838 w 969534"/>
              <a:gd name="connsiteY32" fmla="*/ 2730911 h 2799183"/>
              <a:gd name="connsiteX33" fmla="*/ 628149 w 969534"/>
              <a:gd name="connsiteY33" fmla="*/ 2689947 h 2799183"/>
              <a:gd name="connsiteX34" fmla="*/ 669115 w 969534"/>
              <a:gd name="connsiteY34" fmla="*/ 2662638 h 2799183"/>
              <a:gd name="connsiteX35" fmla="*/ 696426 w 969534"/>
              <a:gd name="connsiteY35" fmla="*/ 2512438 h 2799183"/>
              <a:gd name="connsiteX36" fmla="*/ 710081 w 969534"/>
              <a:gd name="connsiteY36" fmla="*/ 2512438 h 279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9534" h="2799183">
                <a:moveTo>
                  <a:pt x="696426" y="2594365"/>
                </a:moveTo>
                <a:cubicBezTo>
                  <a:pt x="705421" y="2414471"/>
                  <a:pt x="728271" y="1904888"/>
                  <a:pt x="751047" y="1802401"/>
                </a:cubicBezTo>
                <a:cubicBezTo>
                  <a:pt x="760151" y="1761437"/>
                  <a:pt x="770128" y="1720658"/>
                  <a:pt x="778358" y="1679510"/>
                </a:cubicBezTo>
                <a:cubicBezTo>
                  <a:pt x="783788" y="1652362"/>
                  <a:pt x="785788" y="1624560"/>
                  <a:pt x="792014" y="1597583"/>
                </a:cubicBezTo>
                <a:cubicBezTo>
                  <a:pt x="826708" y="1447250"/>
                  <a:pt x="809300" y="1556955"/>
                  <a:pt x="846635" y="1420073"/>
                </a:cubicBezTo>
                <a:cubicBezTo>
                  <a:pt x="857624" y="1379785"/>
                  <a:pt x="866136" y="1308924"/>
                  <a:pt x="873946" y="1269873"/>
                </a:cubicBezTo>
                <a:cubicBezTo>
                  <a:pt x="904022" y="1119500"/>
                  <a:pt x="870568" y="1351503"/>
                  <a:pt x="901257" y="1106019"/>
                </a:cubicBezTo>
                <a:cubicBezTo>
                  <a:pt x="905809" y="1028643"/>
                  <a:pt x="908197" y="951109"/>
                  <a:pt x="914912" y="873891"/>
                </a:cubicBezTo>
                <a:cubicBezTo>
                  <a:pt x="917311" y="846309"/>
                  <a:pt x="925134" y="819436"/>
                  <a:pt x="928568" y="791964"/>
                </a:cubicBezTo>
                <a:cubicBezTo>
                  <a:pt x="965297" y="498146"/>
                  <a:pt x="934211" y="632842"/>
                  <a:pt x="969534" y="491564"/>
                </a:cubicBezTo>
                <a:cubicBezTo>
                  <a:pt x="960430" y="432394"/>
                  <a:pt x="952627" y="373009"/>
                  <a:pt x="942223" y="314054"/>
                </a:cubicBezTo>
                <a:cubicBezTo>
                  <a:pt x="938962" y="295573"/>
                  <a:pt x="933961" y="277411"/>
                  <a:pt x="928568" y="259436"/>
                </a:cubicBezTo>
                <a:cubicBezTo>
                  <a:pt x="920296" y="231864"/>
                  <a:pt x="905990" y="205904"/>
                  <a:pt x="901257" y="177509"/>
                </a:cubicBezTo>
                <a:cubicBezTo>
                  <a:pt x="892102" y="122585"/>
                  <a:pt x="898691" y="93016"/>
                  <a:pt x="860291" y="54618"/>
                </a:cubicBezTo>
                <a:cubicBezTo>
                  <a:pt x="840992" y="35320"/>
                  <a:pt x="786120" y="10708"/>
                  <a:pt x="764703" y="0"/>
                </a:cubicBezTo>
                <a:cubicBezTo>
                  <a:pt x="700978" y="4551"/>
                  <a:pt x="636546" y="3152"/>
                  <a:pt x="573527" y="13654"/>
                </a:cubicBezTo>
                <a:cubicBezTo>
                  <a:pt x="553448" y="17000"/>
                  <a:pt x="539145" y="38795"/>
                  <a:pt x="518905" y="40963"/>
                </a:cubicBezTo>
                <a:cubicBezTo>
                  <a:pt x="410189" y="52610"/>
                  <a:pt x="300419" y="50066"/>
                  <a:pt x="191176" y="54618"/>
                </a:cubicBezTo>
                <a:cubicBezTo>
                  <a:pt x="182072" y="72824"/>
                  <a:pt x="171013" y="90177"/>
                  <a:pt x="163865" y="109236"/>
                </a:cubicBezTo>
                <a:cubicBezTo>
                  <a:pt x="154403" y="134465"/>
                  <a:pt x="141743" y="209642"/>
                  <a:pt x="136554" y="232127"/>
                </a:cubicBezTo>
                <a:cubicBezTo>
                  <a:pt x="128114" y="268699"/>
                  <a:pt x="120029" y="305414"/>
                  <a:pt x="109243" y="341364"/>
                </a:cubicBezTo>
                <a:cubicBezTo>
                  <a:pt x="92699" y="396508"/>
                  <a:pt x="54622" y="505218"/>
                  <a:pt x="54622" y="505218"/>
                </a:cubicBezTo>
                <a:cubicBezTo>
                  <a:pt x="13390" y="958724"/>
                  <a:pt x="76637" y="243553"/>
                  <a:pt x="27311" y="901200"/>
                </a:cubicBezTo>
                <a:cubicBezTo>
                  <a:pt x="19791" y="1001465"/>
                  <a:pt x="0" y="1201601"/>
                  <a:pt x="0" y="1201601"/>
                </a:cubicBezTo>
                <a:cubicBezTo>
                  <a:pt x="4552" y="1433728"/>
                  <a:pt x="6515" y="1665921"/>
                  <a:pt x="13656" y="1897983"/>
                </a:cubicBezTo>
                <a:cubicBezTo>
                  <a:pt x="15732" y="1965455"/>
                  <a:pt x="27540" y="2117831"/>
                  <a:pt x="40966" y="2198383"/>
                </a:cubicBezTo>
                <a:cubicBezTo>
                  <a:pt x="44051" y="2216894"/>
                  <a:pt x="50070" y="2234795"/>
                  <a:pt x="54622" y="2253001"/>
                </a:cubicBezTo>
                <a:cubicBezTo>
                  <a:pt x="61000" y="2348672"/>
                  <a:pt x="80962" y="2677291"/>
                  <a:pt x="95588" y="2744565"/>
                </a:cubicBezTo>
                <a:cubicBezTo>
                  <a:pt x="97942" y="2755392"/>
                  <a:pt x="190777" y="2798984"/>
                  <a:pt x="191176" y="2799183"/>
                </a:cubicBezTo>
                <a:cubicBezTo>
                  <a:pt x="264005" y="2794632"/>
                  <a:pt x="337053" y="2792789"/>
                  <a:pt x="409662" y="2785529"/>
                </a:cubicBezTo>
                <a:cubicBezTo>
                  <a:pt x="428337" y="2783662"/>
                  <a:pt x="445963" y="2775945"/>
                  <a:pt x="464284" y="2771874"/>
                </a:cubicBezTo>
                <a:cubicBezTo>
                  <a:pt x="486941" y="2766839"/>
                  <a:pt x="509802" y="2762771"/>
                  <a:pt x="532561" y="2758220"/>
                </a:cubicBezTo>
                <a:cubicBezTo>
                  <a:pt x="555320" y="2749117"/>
                  <a:pt x="580891" y="2745158"/>
                  <a:pt x="600838" y="2730911"/>
                </a:cubicBezTo>
                <a:cubicBezTo>
                  <a:pt x="614193" y="2721373"/>
                  <a:pt x="616544" y="2701551"/>
                  <a:pt x="628149" y="2689947"/>
                </a:cubicBezTo>
                <a:cubicBezTo>
                  <a:pt x="639754" y="2678343"/>
                  <a:pt x="655460" y="2671741"/>
                  <a:pt x="669115" y="2662638"/>
                </a:cubicBezTo>
                <a:cubicBezTo>
                  <a:pt x="670703" y="2651524"/>
                  <a:pt x="683547" y="2538194"/>
                  <a:pt x="696426" y="2512438"/>
                </a:cubicBezTo>
                <a:cubicBezTo>
                  <a:pt x="698462" y="2508367"/>
                  <a:pt x="705529" y="2512438"/>
                  <a:pt x="710081" y="251243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83B39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786736" y="2976693"/>
            <a:ext cx="655459" cy="1843365"/>
          </a:xfrm>
          <a:custGeom>
            <a:avLst/>
            <a:gdLst>
              <a:gd name="connsiteX0" fmla="*/ 655459 w 655459"/>
              <a:gd name="connsiteY0" fmla="*/ 1474692 h 1843365"/>
              <a:gd name="connsiteX1" fmla="*/ 641804 w 655459"/>
              <a:gd name="connsiteY1" fmla="*/ 1187946 h 1843365"/>
              <a:gd name="connsiteX2" fmla="*/ 628148 w 655459"/>
              <a:gd name="connsiteY2" fmla="*/ 204818 h 1843365"/>
              <a:gd name="connsiteX3" fmla="*/ 600838 w 655459"/>
              <a:gd name="connsiteY3" fmla="*/ 163855 h 1843365"/>
              <a:gd name="connsiteX4" fmla="*/ 532561 w 655459"/>
              <a:gd name="connsiteY4" fmla="*/ 122891 h 1843365"/>
              <a:gd name="connsiteX5" fmla="*/ 477939 w 655459"/>
              <a:gd name="connsiteY5" fmla="*/ 95582 h 1843365"/>
              <a:gd name="connsiteX6" fmla="*/ 396007 w 655459"/>
              <a:gd name="connsiteY6" fmla="*/ 68273 h 1843365"/>
              <a:gd name="connsiteX7" fmla="*/ 368696 w 655459"/>
              <a:gd name="connsiteY7" fmla="*/ 13654 h 1843365"/>
              <a:gd name="connsiteX8" fmla="*/ 314074 w 655459"/>
              <a:gd name="connsiteY8" fmla="*/ 0 h 1843365"/>
              <a:gd name="connsiteX9" fmla="*/ 204831 w 655459"/>
              <a:gd name="connsiteY9" fmla="*/ 27309 h 1843365"/>
              <a:gd name="connsiteX10" fmla="*/ 122898 w 655459"/>
              <a:gd name="connsiteY10" fmla="*/ 68273 h 1843365"/>
              <a:gd name="connsiteX11" fmla="*/ 95588 w 655459"/>
              <a:gd name="connsiteY11" fmla="*/ 109236 h 1843365"/>
              <a:gd name="connsiteX12" fmla="*/ 54621 w 655459"/>
              <a:gd name="connsiteY12" fmla="*/ 136545 h 1843365"/>
              <a:gd name="connsiteX13" fmla="*/ 40966 w 655459"/>
              <a:gd name="connsiteY13" fmla="*/ 191164 h 1843365"/>
              <a:gd name="connsiteX14" fmla="*/ 27311 w 655459"/>
              <a:gd name="connsiteY14" fmla="*/ 232127 h 1843365"/>
              <a:gd name="connsiteX15" fmla="*/ 13655 w 655459"/>
              <a:gd name="connsiteY15" fmla="*/ 873891 h 1843365"/>
              <a:gd name="connsiteX16" fmla="*/ 0 w 655459"/>
              <a:gd name="connsiteY16" fmla="*/ 996782 h 1843365"/>
              <a:gd name="connsiteX17" fmla="*/ 13655 w 655459"/>
              <a:gd name="connsiteY17" fmla="*/ 1515655 h 1843365"/>
              <a:gd name="connsiteX18" fmla="*/ 40966 w 655459"/>
              <a:gd name="connsiteY18" fmla="*/ 1652201 h 1843365"/>
              <a:gd name="connsiteX19" fmla="*/ 81932 w 655459"/>
              <a:gd name="connsiteY19" fmla="*/ 1761437 h 1843365"/>
              <a:gd name="connsiteX20" fmla="*/ 95588 w 655459"/>
              <a:gd name="connsiteY20" fmla="*/ 1816056 h 1843365"/>
              <a:gd name="connsiteX21" fmla="*/ 177520 w 655459"/>
              <a:gd name="connsiteY21" fmla="*/ 1843365 h 1843365"/>
              <a:gd name="connsiteX22" fmla="*/ 436973 w 655459"/>
              <a:gd name="connsiteY22" fmla="*/ 1816056 h 1843365"/>
              <a:gd name="connsiteX23" fmla="*/ 450628 w 655459"/>
              <a:gd name="connsiteY23" fmla="*/ 1775092 h 1843365"/>
              <a:gd name="connsiteX24" fmla="*/ 505250 w 655459"/>
              <a:gd name="connsiteY24" fmla="*/ 1624892 h 1843365"/>
              <a:gd name="connsiteX25" fmla="*/ 532561 w 655459"/>
              <a:gd name="connsiteY25" fmla="*/ 1542965 h 1843365"/>
              <a:gd name="connsiteX26" fmla="*/ 546216 w 655459"/>
              <a:gd name="connsiteY26" fmla="*/ 1502001 h 1843365"/>
              <a:gd name="connsiteX27" fmla="*/ 587182 w 655459"/>
              <a:gd name="connsiteY27" fmla="*/ 1474692 h 1843365"/>
              <a:gd name="connsiteX28" fmla="*/ 628148 w 655459"/>
              <a:gd name="connsiteY28" fmla="*/ 1392764 h 1843365"/>
              <a:gd name="connsiteX29" fmla="*/ 641804 w 655459"/>
              <a:gd name="connsiteY29" fmla="*/ 1351801 h 184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5459" h="1843365">
                <a:moveTo>
                  <a:pt x="655459" y="1474692"/>
                </a:moveTo>
                <a:cubicBezTo>
                  <a:pt x="650907" y="1379110"/>
                  <a:pt x="643862" y="1283614"/>
                  <a:pt x="641804" y="1187946"/>
                </a:cubicBezTo>
                <a:cubicBezTo>
                  <a:pt x="634757" y="860281"/>
                  <a:pt x="641248" y="532297"/>
                  <a:pt x="628148" y="204818"/>
                </a:cubicBezTo>
                <a:cubicBezTo>
                  <a:pt x="627492" y="188420"/>
                  <a:pt x="611090" y="176669"/>
                  <a:pt x="600838" y="163855"/>
                </a:cubicBezTo>
                <a:cubicBezTo>
                  <a:pt x="569243" y="124363"/>
                  <a:pt x="579151" y="142857"/>
                  <a:pt x="532561" y="122891"/>
                </a:cubicBezTo>
                <a:cubicBezTo>
                  <a:pt x="513851" y="114873"/>
                  <a:pt x="496839" y="103142"/>
                  <a:pt x="477939" y="95582"/>
                </a:cubicBezTo>
                <a:cubicBezTo>
                  <a:pt x="451210" y="84891"/>
                  <a:pt x="396007" y="68273"/>
                  <a:pt x="396007" y="68273"/>
                </a:cubicBezTo>
                <a:cubicBezTo>
                  <a:pt x="386903" y="50067"/>
                  <a:pt x="384334" y="26685"/>
                  <a:pt x="368696" y="13654"/>
                </a:cubicBezTo>
                <a:cubicBezTo>
                  <a:pt x="354278" y="1640"/>
                  <a:pt x="332842" y="0"/>
                  <a:pt x="314074" y="0"/>
                </a:cubicBezTo>
                <a:cubicBezTo>
                  <a:pt x="298489" y="0"/>
                  <a:pt x="226384" y="16533"/>
                  <a:pt x="204831" y="27309"/>
                </a:cubicBezTo>
                <a:cubicBezTo>
                  <a:pt x="98948" y="80248"/>
                  <a:pt x="225868" y="33951"/>
                  <a:pt x="122898" y="68273"/>
                </a:cubicBezTo>
                <a:cubicBezTo>
                  <a:pt x="113795" y="81927"/>
                  <a:pt x="107193" y="97632"/>
                  <a:pt x="95588" y="109236"/>
                </a:cubicBezTo>
                <a:cubicBezTo>
                  <a:pt x="83983" y="120840"/>
                  <a:pt x="63725" y="122890"/>
                  <a:pt x="54621" y="136545"/>
                </a:cubicBezTo>
                <a:cubicBezTo>
                  <a:pt x="44211" y="152160"/>
                  <a:pt x="46122" y="173119"/>
                  <a:pt x="40966" y="191164"/>
                </a:cubicBezTo>
                <a:cubicBezTo>
                  <a:pt x="37012" y="205003"/>
                  <a:pt x="31863" y="218473"/>
                  <a:pt x="27311" y="232127"/>
                </a:cubicBezTo>
                <a:cubicBezTo>
                  <a:pt x="22759" y="446048"/>
                  <a:pt x="21292" y="660058"/>
                  <a:pt x="13655" y="873891"/>
                </a:cubicBezTo>
                <a:cubicBezTo>
                  <a:pt x="12184" y="915081"/>
                  <a:pt x="0" y="955566"/>
                  <a:pt x="0" y="996782"/>
                </a:cubicBezTo>
                <a:cubicBezTo>
                  <a:pt x="0" y="1169800"/>
                  <a:pt x="5798" y="1342816"/>
                  <a:pt x="13655" y="1515655"/>
                </a:cubicBezTo>
                <a:cubicBezTo>
                  <a:pt x="15948" y="1566106"/>
                  <a:pt x="30389" y="1604607"/>
                  <a:pt x="40966" y="1652201"/>
                </a:cubicBezTo>
                <a:cubicBezTo>
                  <a:pt x="60652" y="1740784"/>
                  <a:pt x="39758" y="1698181"/>
                  <a:pt x="81932" y="1761437"/>
                </a:cubicBezTo>
                <a:cubicBezTo>
                  <a:pt x="86484" y="1779643"/>
                  <a:pt x="81339" y="1803843"/>
                  <a:pt x="95588" y="1816056"/>
                </a:cubicBezTo>
                <a:cubicBezTo>
                  <a:pt x="117446" y="1834790"/>
                  <a:pt x="177520" y="1843365"/>
                  <a:pt x="177520" y="1843365"/>
                </a:cubicBezTo>
                <a:cubicBezTo>
                  <a:pt x="264004" y="1834262"/>
                  <a:pt x="352607" y="1837146"/>
                  <a:pt x="436973" y="1816056"/>
                </a:cubicBezTo>
                <a:cubicBezTo>
                  <a:pt x="450937" y="1812565"/>
                  <a:pt x="446841" y="1788978"/>
                  <a:pt x="450628" y="1775092"/>
                </a:cubicBezTo>
                <a:cubicBezTo>
                  <a:pt x="486733" y="1642716"/>
                  <a:pt x="455014" y="1700241"/>
                  <a:pt x="505250" y="1624892"/>
                </a:cubicBezTo>
                <a:lnTo>
                  <a:pt x="532561" y="1542965"/>
                </a:lnTo>
                <a:cubicBezTo>
                  <a:pt x="537113" y="1529310"/>
                  <a:pt x="534240" y="1509985"/>
                  <a:pt x="546216" y="1502001"/>
                </a:cubicBezTo>
                <a:lnTo>
                  <a:pt x="587182" y="1474692"/>
                </a:lnTo>
                <a:cubicBezTo>
                  <a:pt x="621506" y="1371731"/>
                  <a:pt x="575207" y="1498640"/>
                  <a:pt x="628148" y="1392764"/>
                </a:cubicBezTo>
                <a:cubicBezTo>
                  <a:pt x="634585" y="1379891"/>
                  <a:pt x="641804" y="1351801"/>
                  <a:pt x="641804" y="135180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Universalize coverage to maximize take-up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7</a:t>
            </a:fld>
            <a:endParaRPr lang="en-CA" altLang="en-US" sz="1400" dirty="0" smtClean="0"/>
          </a:p>
        </p:txBody>
      </p:sp>
      <p:pic>
        <p:nvPicPr>
          <p:cNvPr id="2" name="Picture 1" descr="Screen shot 2021-02-10 at 11.4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84582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6149" y="5773579"/>
            <a:ext cx="1477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by Erik White/CBC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0" indent="-120650">
              <a:buFont typeface="Arial"/>
              <a:buChar char="•"/>
            </a:pPr>
            <a:r>
              <a:rPr lang="en-US" sz="2000" dirty="0" smtClean="0">
                <a:solidFill>
                  <a:srgbClr val="4A6371"/>
                </a:solidFill>
              </a:rPr>
              <a:t>Make the internet a public utility?</a:t>
            </a:r>
            <a:endParaRPr lang="en-US" sz="2000" dirty="0">
              <a:solidFill>
                <a:srgbClr val="4A637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94360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0" indent="-120650">
              <a:buFont typeface="Arial"/>
              <a:buChar char="•"/>
            </a:pPr>
            <a:r>
              <a:rPr lang="en-US" sz="2000" dirty="0" smtClean="0">
                <a:solidFill>
                  <a:srgbClr val="4A6371"/>
                </a:solidFill>
              </a:rPr>
              <a:t>Continue to leverage municipal assets?</a:t>
            </a:r>
            <a:endParaRPr lang="en-US" sz="2000" dirty="0">
              <a:solidFill>
                <a:srgbClr val="4A63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Reduce administrative burdens to fill in gaps</a:t>
            </a:r>
            <a:endParaRPr lang="en-US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8</a:t>
            </a:fld>
            <a:endParaRPr lang="en-CA" altLang="en-US" sz="1400" dirty="0" smtClean="0"/>
          </a:p>
        </p:txBody>
      </p:sp>
      <p:pic>
        <p:nvPicPr>
          <p:cNvPr id="2" name="Picture 1" descr="Screen shot 2021-02-10 at 9.3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00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94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720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Camillo</a:t>
            </a:r>
            <a:r>
              <a:rPr lang="en-US" sz="1000" dirty="0"/>
              <a:t>, C. A. (2021). Understanding the mechanisms of administrative burden through a within-case study of Medicaid expansion implementation. </a:t>
            </a:r>
            <a:r>
              <a:rPr lang="en-US" sz="1000" i="1" dirty="0"/>
              <a:t>Journal of Behavioral Public Administration</a:t>
            </a:r>
            <a:r>
              <a:rPr lang="en-US" sz="1000" dirty="0"/>
              <a:t>, </a:t>
            </a:r>
            <a:r>
              <a:rPr lang="en-US" sz="1000" i="1" dirty="0"/>
              <a:t>4</a:t>
            </a:r>
            <a:r>
              <a:rPr lang="en-US" sz="1000" dirty="0"/>
              <a:t>(1). https://doi.org/10.30636/jbpa.41.196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4543961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83B3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8000" dirty="0">
              <a:solidFill>
                <a:srgbClr val="683B3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7582" y="2420779"/>
            <a:ext cx="8730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Monthly fees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2181761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83B3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8000" dirty="0">
              <a:solidFill>
                <a:srgbClr val="683B3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00200"/>
            <a:ext cx="7545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B8644"/>
                </a:solidFill>
              </a:rPr>
              <a:t>Examples: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>
                <a:solidFill>
                  <a:srgbClr val="7B8644"/>
                </a:solidFill>
              </a:rPr>
              <a:t>Auto enroll (with opt out), including via data linkages, rather than require application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>
                <a:solidFill>
                  <a:srgbClr val="7B8644"/>
                </a:solidFill>
              </a:rPr>
              <a:t>Eliminate need to pay separate monthly (for example, Rogers) bill  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>
                <a:solidFill>
                  <a:srgbClr val="7B8644"/>
                </a:solidFill>
              </a:rPr>
              <a:t>Drop requirement to renew eligibility </a:t>
            </a:r>
            <a:endParaRPr lang="en-US" sz="1600" dirty="0">
              <a:solidFill>
                <a:srgbClr val="7B864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36576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683B39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8000" dirty="0">
              <a:solidFill>
                <a:srgbClr val="683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3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1"/>
          </p:nvPr>
        </p:nvSpPr>
        <p:spPr bwMode="auto">
          <a:xfrm>
            <a:off x="457200" y="1198563"/>
            <a:ext cx="8229600" cy="477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Address rapid obsolescence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dirty="0" smtClean="0"/>
          </a:p>
          <a:p>
            <a:pPr algn="ctr"/>
            <a:endParaRPr lang="en-US" alt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40475"/>
            <a:ext cx="5334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sz="1400" dirty="0"/>
              <a:t> </a:t>
            </a:r>
            <a:r>
              <a:rPr lang="en-CA" altLang="en-US" sz="1400" dirty="0" smtClean="0"/>
              <a:t>     </a:t>
            </a:r>
            <a:fld id="{EC61B04E-5282-43C6-8232-1ABE1E5CAFAD}" type="slidenum">
              <a:rPr lang="en-CA" altLang="en-US" sz="1400" smtClean="0"/>
              <a:pPr/>
              <a:t>9</a:t>
            </a:fld>
            <a:endParaRPr lang="en-CA" alt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8000" y="1828800"/>
            <a:ext cx="8178800" cy="431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038600"/>
            <a:ext cx="847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83B39"/>
                </a:solidFill>
              </a:rPr>
              <a:t>…via negotiation and/or regulation, possibly at the national level </a:t>
            </a:r>
            <a:endParaRPr lang="en-US" sz="2400" b="1" dirty="0">
              <a:solidFill>
                <a:srgbClr val="683B39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6007143"/>
              </p:ext>
            </p:extLst>
          </p:nvPr>
        </p:nvGraphicFramePr>
        <p:xfrm>
          <a:off x="3581400" y="533400"/>
          <a:ext cx="4572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nut 6"/>
          <p:cNvSpPr/>
          <p:nvPr/>
        </p:nvSpPr>
        <p:spPr>
          <a:xfrm>
            <a:off x="5410200" y="990600"/>
            <a:ext cx="914400" cy="914400"/>
          </a:xfrm>
          <a:prstGeom prst="donut">
            <a:avLst>
              <a:gd name="adj" fmla="val 307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condar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</Template>
  <TotalTime>3521</TotalTime>
  <Words>584</Words>
  <Application>Microsoft Macintosh PowerPoint</Application>
  <PresentationFormat>On-screen Show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Secondary Slide</vt:lpstr>
      <vt:lpstr>Bridging the digital divide for equitable access to educational opportunities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Regina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Wowchuk</dc:creator>
  <cp:lastModifiedBy>Judy Morgan</cp:lastModifiedBy>
  <cp:revision>425</cp:revision>
  <cp:lastPrinted>2019-12-04T16:50:12Z</cp:lastPrinted>
  <dcterms:created xsi:type="dcterms:W3CDTF">2012-10-29T19:48:17Z</dcterms:created>
  <dcterms:modified xsi:type="dcterms:W3CDTF">2021-02-23T19:15:08Z</dcterms:modified>
</cp:coreProperties>
</file>